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451" r:id="rId2"/>
    <p:sldId id="429" r:id="rId3"/>
    <p:sldId id="452" r:id="rId4"/>
    <p:sldId id="453" r:id="rId5"/>
    <p:sldId id="430" r:id="rId6"/>
    <p:sldId id="454" r:id="rId7"/>
    <p:sldId id="431" r:id="rId8"/>
    <p:sldId id="432" r:id="rId9"/>
    <p:sldId id="433" r:id="rId10"/>
    <p:sldId id="434" r:id="rId11"/>
    <p:sldId id="396" r:id="rId12"/>
    <p:sldId id="409" r:id="rId13"/>
    <p:sldId id="411" r:id="rId14"/>
    <p:sldId id="415" r:id="rId15"/>
    <p:sldId id="455" r:id="rId16"/>
    <p:sldId id="417" r:id="rId17"/>
    <p:sldId id="416" r:id="rId18"/>
    <p:sldId id="438" r:id="rId19"/>
  </p:sldIdLst>
  <p:sldSz cx="9144000" cy="5143500" type="screen16x9"/>
  <p:notesSz cx="6858000" cy="9144000"/>
  <p:custDataLst>
    <p:tags r:id="rId21"/>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305" userDrawn="1">
          <p15:clr>
            <a:srgbClr val="A4A3A4"/>
          </p15:clr>
        </p15:guide>
        <p15:guide id="2" pos="4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36C"/>
    <a:srgbClr val="00468E"/>
    <a:srgbClr val="A90202"/>
    <a:srgbClr val="F1F1F1"/>
    <a:srgbClr val="1A204C"/>
    <a:srgbClr val="ADB5BF"/>
    <a:srgbClr val="00458A"/>
    <a:srgbClr val="8F6A6F"/>
    <a:srgbClr val="0E73BE"/>
    <a:srgbClr val="0722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77278" autoAdjust="0"/>
  </p:normalViewPr>
  <p:slideViewPr>
    <p:cSldViewPr>
      <p:cViewPr varScale="1">
        <p:scale>
          <a:sx n="90" d="100"/>
          <a:sy n="90" d="100"/>
        </p:scale>
        <p:origin x="1402" y="67"/>
      </p:cViewPr>
      <p:guideLst>
        <p:guide orient="horz" pos="305"/>
        <p:guide pos="431"/>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2018/11/20</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dirty="0"/>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yann.lecun.com/exdb/mnist/index.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66947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zh-CN" sz="1200" dirty="0" smtClean="0"/>
              <a:t>上图是一个简单的卷积神经网络结构，在测试时，可以使用不同的层结构进行组合，以确定最好的分类预测效果</a:t>
            </a:r>
            <a:r>
              <a:rPr lang="zh-CN" altLang="en-US" sz="1200" dirty="0" smtClean="0"/>
              <a:t>。</a:t>
            </a:r>
            <a:endParaRPr lang="en-US" altLang="zh-CN" sz="1200" dirty="0" smtClean="0"/>
          </a:p>
          <a:p>
            <a:pPr>
              <a:lnSpc>
                <a:spcPct val="150000"/>
              </a:lnSpc>
            </a:pPr>
            <a:r>
              <a:rPr lang="zh-CN" altLang="en-US" sz="1200" dirty="0" smtClean="0"/>
              <a:t>最终确定的</a:t>
            </a:r>
            <a:r>
              <a:rPr lang="en-US" altLang="zh-CN" sz="1200" dirty="0" smtClean="0"/>
              <a:t>CNN</a:t>
            </a:r>
            <a:r>
              <a:rPr lang="zh-CN" altLang="en-US" sz="1200" dirty="0" smtClean="0"/>
              <a:t>结构为“输入层”</a:t>
            </a:r>
            <a:r>
              <a:rPr lang="en-US" altLang="zh-CN" sz="1200" dirty="0" smtClean="0"/>
              <a:t>-</a:t>
            </a:r>
            <a:r>
              <a:rPr lang="zh-CN" altLang="en-US" sz="1200" dirty="0" smtClean="0"/>
              <a:t>“卷积层”</a:t>
            </a:r>
            <a:r>
              <a:rPr lang="en-US" altLang="zh-CN" sz="1200" dirty="0" smtClean="0"/>
              <a:t>-</a:t>
            </a:r>
            <a:r>
              <a:rPr lang="zh-CN" altLang="en-US" sz="1200" dirty="0" smtClean="0"/>
              <a:t>“激活函数”</a:t>
            </a:r>
            <a:r>
              <a:rPr lang="en-US" altLang="zh-CN" sz="1200" dirty="0" smtClean="0"/>
              <a:t>-</a:t>
            </a:r>
            <a:r>
              <a:rPr lang="zh-CN" altLang="en-US" sz="1200" dirty="0" smtClean="0"/>
              <a:t>“</a:t>
            </a:r>
            <a:r>
              <a:rPr lang="en-US" altLang="zh-CN" sz="1200" dirty="0" smtClean="0"/>
              <a:t>dropout</a:t>
            </a:r>
            <a:r>
              <a:rPr lang="zh-CN" altLang="en-US" sz="1200" dirty="0" smtClean="0"/>
              <a:t>层”</a:t>
            </a:r>
            <a:r>
              <a:rPr lang="en-US" altLang="zh-CN" sz="1200" dirty="0" smtClean="0"/>
              <a:t> -</a:t>
            </a:r>
            <a:r>
              <a:rPr lang="zh-CN" altLang="en-US" sz="1200" dirty="0" smtClean="0"/>
              <a:t>“卷积层”</a:t>
            </a:r>
            <a:r>
              <a:rPr lang="en-US" altLang="zh-CN" sz="1200" dirty="0" smtClean="0"/>
              <a:t>-</a:t>
            </a:r>
            <a:r>
              <a:rPr lang="zh-CN" altLang="en-US" sz="1200" dirty="0" smtClean="0"/>
              <a:t>“激活函数”</a:t>
            </a:r>
            <a:r>
              <a:rPr lang="en-US" altLang="zh-CN" sz="1200" dirty="0" smtClean="0"/>
              <a:t>-</a:t>
            </a:r>
            <a:r>
              <a:rPr lang="zh-CN" altLang="en-US" sz="1200" dirty="0" smtClean="0"/>
              <a:t>“</a:t>
            </a:r>
            <a:r>
              <a:rPr lang="en-US" altLang="zh-CN" sz="1200" dirty="0" smtClean="0"/>
              <a:t>dropout</a:t>
            </a:r>
            <a:r>
              <a:rPr lang="zh-CN" altLang="en-US" sz="1200" dirty="0" smtClean="0"/>
              <a:t>层”</a:t>
            </a:r>
            <a:r>
              <a:rPr lang="en-US" altLang="zh-CN" sz="1200" dirty="0" smtClean="0"/>
              <a:t>-</a:t>
            </a:r>
            <a:r>
              <a:rPr lang="zh-CN" altLang="en-US" sz="1200" dirty="0" smtClean="0"/>
              <a:t>“全连接层”</a:t>
            </a:r>
            <a:r>
              <a:rPr lang="en-US" altLang="zh-CN" sz="1200" dirty="0" smtClean="0"/>
              <a:t>-</a:t>
            </a:r>
            <a:r>
              <a:rPr lang="zh-CN" altLang="en-US" sz="1200" dirty="0" smtClean="0"/>
              <a:t>“</a:t>
            </a:r>
            <a:r>
              <a:rPr lang="en-US" altLang="zh-CN" sz="1200" dirty="0" smtClean="0"/>
              <a:t>dropout</a:t>
            </a:r>
            <a:r>
              <a:rPr lang="zh-CN" altLang="en-US" sz="1200" dirty="0" smtClean="0"/>
              <a:t>层”</a:t>
            </a:r>
            <a:r>
              <a:rPr lang="en-US" altLang="zh-CN" sz="1200" dirty="0" smtClean="0"/>
              <a:t> -</a:t>
            </a:r>
            <a:r>
              <a:rPr lang="zh-CN" altLang="en-US" sz="1200" dirty="0" smtClean="0"/>
              <a:t>“全连接层” 。</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1259208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smtClean="0"/>
              <a:t>•</a:t>
            </a:r>
            <a:r>
              <a:rPr lang="en-US" altLang="zh-CN" dirty="0" err="1" smtClean="0"/>
              <a:t>out_channels</a:t>
            </a:r>
            <a:r>
              <a:rPr lang="zh-CN" altLang="en-US" dirty="0" smtClean="0"/>
              <a:t>：卷积核的数量，也是卷积之后的所获得的特征层数。实验时，选择的是</a:t>
            </a:r>
            <a:r>
              <a:rPr lang="en-US" altLang="zh-CN" dirty="0" smtClean="0"/>
              <a:t>32</a:t>
            </a:r>
            <a:r>
              <a:rPr lang="zh-CN" altLang="en-US" dirty="0" smtClean="0"/>
              <a:t>个。</a:t>
            </a:r>
            <a:r>
              <a:rPr lang="zh-CN" altLang="en-US" dirty="0" smtClean="0">
                <a:solidFill>
                  <a:srgbClr val="FF0000"/>
                </a:solidFill>
              </a:rPr>
              <a:t>（第一次层的卷积核数量要尽可能的多，基础特征的数量对最终结果的准确性有很大的影响）</a:t>
            </a:r>
            <a:r>
              <a:rPr lang="en-US" altLang="zh-CN" baseline="0" dirty="0" smtClean="0">
                <a:solidFill>
                  <a:srgbClr val="FF0000"/>
                </a:solidFill>
              </a:rPr>
              <a:t>      </a:t>
            </a:r>
            <a:r>
              <a:rPr lang="en-US" altLang="zh-CN" dirty="0" smtClean="0"/>
              <a:t>•</a:t>
            </a:r>
            <a:r>
              <a:rPr lang="en-US" altLang="zh-CN" dirty="0" err="1" smtClean="0"/>
              <a:t>kernel_size</a:t>
            </a:r>
            <a:r>
              <a:rPr lang="zh-CN" altLang="en-US" dirty="0" smtClean="0"/>
              <a:t>：卷积核的大小（选择的是</a:t>
            </a:r>
            <a:r>
              <a:rPr lang="en-US" altLang="zh-CN" dirty="0" smtClean="0"/>
              <a:t>5*5</a:t>
            </a:r>
            <a:r>
              <a:rPr lang="zh-CN" altLang="en-US" dirty="0" smtClean="0"/>
              <a:t>）</a:t>
            </a:r>
            <a:endParaRPr lang="en-US" altLang="zh-CN" dirty="0" smtClean="0"/>
          </a:p>
          <a:p>
            <a:pPr>
              <a:lnSpc>
                <a:spcPct val="150000"/>
              </a:lnSpc>
            </a:pPr>
            <a:r>
              <a:rPr lang="zh-CN" altLang="en-US" dirty="0" smtClean="0"/>
              <a:t>如果不用激励函数（其实就相当于激励函数是</a:t>
            </a:r>
            <a:r>
              <a:rPr lang="en-US" altLang="zh-CN" dirty="0" smtClean="0"/>
              <a:t>f(x)=x</a:t>
            </a:r>
            <a:r>
              <a:rPr lang="zh-CN" altLang="en-US" dirty="0" smtClean="0"/>
              <a:t>），这种情况下，每一层的输出都是上一层输入的线性函数。容易得出，无论有多少神经网络层，输出都是输入的线性组合，与没有隐层的效果是一样的，这就是最原始的感知机了。</a:t>
            </a:r>
            <a:endParaRPr lang="en-US" altLang="zh-CN" dirty="0" smtClean="0"/>
          </a:p>
          <a:p>
            <a:pPr>
              <a:lnSpc>
                <a:spcPct val="150000"/>
              </a:lnSpc>
            </a:pPr>
            <a:r>
              <a:rPr lang="en-US" altLang="zh-CN" dirty="0" smtClean="0"/>
              <a:t>CNN</a:t>
            </a:r>
            <a:r>
              <a:rPr lang="zh-CN" altLang="en-US" dirty="0" smtClean="0"/>
              <a:t>采用的激励函数一般为</a:t>
            </a:r>
            <a:r>
              <a:rPr lang="en-US" altLang="zh-CN" dirty="0" err="1" smtClean="0">
                <a:solidFill>
                  <a:srgbClr val="FF0000"/>
                </a:solidFill>
              </a:rPr>
              <a:t>ReLU</a:t>
            </a:r>
            <a:r>
              <a:rPr lang="en-US" altLang="zh-CN" dirty="0" smtClean="0"/>
              <a:t>(The Rectified Linear Unit/</a:t>
            </a:r>
            <a:r>
              <a:rPr lang="zh-CN" altLang="en-US" dirty="0" smtClean="0"/>
              <a:t>修正线性单元</a:t>
            </a:r>
            <a:r>
              <a:rPr lang="en-US" altLang="zh-CN" dirty="0" smtClean="0"/>
              <a:t>)</a:t>
            </a:r>
            <a:r>
              <a:rPr lang="zh-CN" altLang="en-US" dirty="0" smtClean="0"/>
              <a:t>，它的特点是收敛快，求梯度简单，但较脆弱</a:t>
            </a:r>
            <a:r>
              <a:rPr lang="zh-CN" altLang="en-US" dirty="0" smtClean="0"/>
              <a:t>。</a:t>
            </a:r>
            <a:endParaRPr lang="en-US" altLang="zh-CN" dirty="0" smtClean="0"/>
          </a:p>
          <a:p>
            <a:pPr>
              <a:lnSpc>
                <a:spcPct val="150000"/>
              </a:lnSpc>
            </a:pPr>
            <a:r>
              <a:rPr lang="zh-CN" altLang="en-US" sz="1200" b="1" i="0" u="none" strike="noStrike" kern="1200" dirty="0" smtClean="0">
                <a:solidFill>
                  <a:schemeClr val="tx1"/>
                </a:solidFill>
                <a:effectLst/>
                <a:latin typeface="+mn-lt"/>
                <a:ea typeface="微软雅黑" pitchFamily="34" charset="-122"/>
                <a:cs typeface="+mn-cs"/>
              </a:rPr>
              <a:t>稀疏性 </a:t>
            </a:r>
            <a:r>
              <a:rPr lang="zh-CN" altLang="en-US" sz="1200" b="0" i="0" u="none" strike="noStrike" kern="1200" dirty="0" smtClean="0">
                <a:solidFill>
                  <a:schemeClr val="tx1"/>
                </a:solidFill>
                <a:effectLst/>
                <a:latin typeface="+mn-lt"/>
                <a:ea typeface="微软雅黑" pitchFamily="34" charset="-122"/>
                <a:cs typeface="+mn-cs"/>
              </a:rPr>
              <a:t>通过对大脑的研究发现，大脑在工作的时候只有大约</a:t>
            </a:r>
            <a:r>
              <a:rPr lang="en-US" altLang="zh-CN" sz="1200" b="0" i="0" u="none" strike="noStrike" kern="1200" dirty="0" smtClean="0">
                <a:solidFill>
                  <a:schemeClr val="tx1"/>
                </a:solidFill>
                <a:effectLst/>
                <a:latin typeface="+mn-lt"/>
                <a:ea typeface="微软雅黑" pitchFamily="34" charset="-122"/>
                <a:cs typeface="+mn-cs"/>
              </a:rPr>
              <a:t>5%</a:t>
            </a:r>
            <a:r>
              <a:rPr lang="zh-CN" altLang="en-US" sz="1200" b="0" i="0" u="none" strike="noStrike" kern="1200" dirty="0" smtClean="0">
                <a:solidFill>
                  <a:schemeClr val="tx1"/>
                </a:solidFill>
                <a:effectLst/>
                <a:latin typeface="+mn-lt"/>
                <a:ea typeface="微软雅黑" pitchFamily="34" charset="-122"/>
                <a:cs typeface="+mn-cs"/>
              </a:rPr>
              <a:t>的神经元是激活的，而采用</a:t>
            </a:r>
            <a:r>
              <a:rPr lang="en-US" altLang="zh-CN" sz="1200" b="0" i="0" u="none" strike="noStrike" kern="1200" dirty="0" smtClean="0">
                <a:solidFill>
                  <a:schemeClr val="tx1"/>
                </a:solidFill>
                <a:effectLst/>
                <a:latin typeface="+mn-lt"/>
                <a:ea typeface="微软雅黑" pitchFamily="34" charset="-122"/>
                <a:cs typeface="+mn-cs"/>
              </a:rPr>
              <a:t>sigmoid</a:t>
            </a:r>
            <a:r>
              <a:rPr lang="zh-CN" altLang="en-US" sz="1200" b="0" i="0" u="none" strike="noStrike" kern="1200" dirty="0" smtClean="0">
                <a:solidFill>
                  <a:schemeClr val="tx1"/>
                </a:solidFill>
                <a:effectLst/>
                <a:latin typeface="+mn-lt"/>
                <a:ea typeface="微软雅黑" pitchFamily="34" charset="-122"/>
                <a:cs typeface="+mn-cs"/>
              </a:rPr>
              <a:t>激活函数的人工神经网络，其激活率大约是</a:t>
            </a:r>
            <a:r>
              <a:rPr lang="en-US" altLang="zh-CN" sz="1200" b="0" i="0" u="none" strike="noStrike" kern="1200" dirty="0" smtClean="0">
                <a:solidFill>
                  <a:schemeClr val="tx1"/>
                </a:solidFill>
                <a:effectLst/>
                <a:latin typeface="+mn-lt"/>
                <a:ea typeface="微软雅黑" pitchFamily="34" charset="-122"/>
                <a:cs typeface="+mn-cs"/>
              </a:rPr>
              <a:t>50%</a:t>
            </a:r>
            <a:r>
              <a:rPr lang="zh-CN" altLang="en-US" sz="1200" b="0" i="0" u="none" strike="noStrike" kern="1200" dirty="0" smtClean="0">
                <a:solidFill>
                  <a:schemeClr val="tx1"/>
                </a:solidFill>
                <a:effectLst/>
                <a:latin typeface="+mn-lt"/>
                <a:ea typeface="微软雅黑" pitchFamily="34" charset="-122"/>
                <a:cs typeface="+mn-cs"/>
              </a:rPr>
              <a:t>。有论文声称人工神经网络在</a:t>
            </a:r>
            <a:r>
              <a:rPr lang="en-US" altLang="zh-CN" sz="1200" b="0" i="0" u="none" strike="noStrike" kern="1200" dirty="0" smtClean="0">
                <a:solidFill>
                  <a:schemeClr val="tx1"/>
                </a:solidFill>
                <a:effectLst/>
                <a:latin typeface="+mn-lt"/>
                <a:ea typeface="微软雅黑" pitchFamily="34" charset="-122"/>
                <a:cs typeface="+mn-cs"/>
              </a:rPr>
              <a:t>15%-30%</a:t>
            </a:r>
            <a:r>
              <a:rPr lang="zh-CN" altLang="en-US" sz="1200" b="0" i="0" u="none" strike="noStrike" kern="1200" dirty="0" smtClean="0">
                <a:solidFill>
                  <a:schemeClr val="tx1"/>
                </a:solidFill>
                <a:effectLst/>
                <a:latin typeface="+mn-lt"/>
                <a:ea typeface="微软雅黑" pitchFamily="34" charset="-122"/>
                <a:cs typeface="+mn-cs"/>
              </a:rPr>
              <a:t>的激活率时是比较理想的。因为</a:t>
            </a:r>
            <a:r>
              <a:rPr lang="en-US" altLang="zh-CN" sz="1200" b="0" i="0" u="none" strike="noStrike" kern="1200" dirty="0" err="1" smtClean="0">
                <a:solidFill>
                  <a:schemeClr val="tx1"/>
                </a:solidFill>
                <a:effectLst/>
                <a:latin typeface="+mn-lt"/>
                <a:ea typeface="微软雅黑" pitchFamily="34" charset="-122"/>
                <a:cs typeface="+mn-cs"/>
              </a:rPr>
              <a:t>relu</a:t>
            </a:r>
            <a:r>
              <a:rPr lang="zh-CN" altLang="en-US" sz="1200" b="0" i="0" u="none" strike="noStrike" kern="1200" dirty="0" smtClean="0">
                <a:solidFill>
                  <a:schemeClr val="tx1"/>
                </a:solidFill>
                <a:effectLst/>
                <a:latin typeface="+mn-lt"/>
                <a:ea typeface="微软雅黑" pitchFamily="34" charset="-122"/>
                <a:cs typeface="+mn-cs"/>
              </a:rPr>
              <a:t>函数在输入小于</a:t>
            </a:r>
            <a:r>
              <a:rPr lang="en-US" altLang="zh-CN" sz="1200" b="0" i="0" u="none" strike="noStrike" kern="1200" dirty="0" smtClean="0">
                <a:solidFill>
                  <a:schemeClr val="tx1"/>
                </a:solidFill>
                <a:effectLst/>
                <a:latin typeface="+mn-lt"/>
                <a:ea typeface="微软雅黑" pitchFamily="34" charset="-122"/>
                <a:cs typeface="+mn-cs"/>
              </a:rPr>
              <a:t>0</a:t>
            </a:r>
            <a:r>
              <a:rPr lang="zh-CN" altLang="en-US" sz="1200" b="0" i="0" u="none" strike="noStrike" kern="1200" dirty="0" smtClean="0">
                <a:solidFill>
                  <a:schemeClr val="tx1"/>
                </a:solidFill>
                <a:effectLst/>
                <a:latin typeface="+mn-lt"/>
                <a:ea typeface="微软雅黑" pitchFamily="34" charset="-122"/>
                <a:cs typeface="+mn-cs"/>
              </a:rPr>
              <a:t>时是完全不激活的，因此可以获得一个更低的激活率。</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1922428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也称为欠采样或下采样。主要用于特征降维，压缩数据和参数的数量，减小过拟合，同时提高模型的容错性。主要有：</a:t>
            </a:r>
            <a:r>
              <a:rPr lang="en-US" altLang="zh-CN" sz="1200" dirty="0" smtClean="0">
                <a:solidFill>
                  <a:srgbClr val="FF0000"/>
                </a:solidFill>
              </a:rPr>
              <a:t>Max Pooling</a:t>
            </a:r>
            <a:r>
              <a:rPr lang="zh-CN" altLang="en-US" sz="1200" dirty="0" smtClean="0">
                <a:solidFill>
                  <a:srgbClr val="FF0000"/>
                </a:solidFill>
              </a:rPr>
              <a:t>：最大池化</a:t>
            </a:r>
            <a:r>
              <a:rPr lang="zh-CN" altLang="en-US" sz="1200" dirty="0" smtClean="0"/>
              <a:t>；</a:t>
            </a:r>
            <a:r>
              <a:rPr lang="en-US" altLang="zh-CN" sz="1200" dirty="0" smtClean="0"/>
              <a:t>Average Pooling</a:t>
            </a:r>
            <a:r>
              <a:rPr lang="zh-CN" altLang="en-US" sz="1200" dirty="0" smtClean="0"/>
              <a:t>：平均池化。</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2800077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2195375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它是一种自适应学习率调整算法，同时也是最广泛的一种方法。它利用的是梯度的一阶矩估计和二阶矩估计。该方法调整的学习率较为平稳，且预估结果较为准确。</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1688751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神经网络中需要调的参数很多，如何正确地调参至关重要，但是对于卷积神经网络的参数设置，没有很明确的方法，除了上面涉及的参数外，还有几个参数需要调节：</a:t>
            </a:r>
            <a:endParaRPr lang="en-US" altLang="zh-CN" sz="1200" dirty="0" smtClean="0"/>
          </a:p>
          <a:p>
            <a:pPr marL="457200" indent="-457200" defTabSz="457200">
              <a:lnSpc>
                <a:spcPct val="150000"/>
              </a:lnSpc>
              <a:spcAft>
                <a:spcPts val="1000"/>
              </a:spcAft>
              <a:buClr>
                <a:schemeClr val="tx1"/>
              </a:buClr>
              <a:buSzPct val="100000"/>
              <a:buAutoNum type="arabicPeriod"/>
            </a:pPr>
            <a:r>
              <a:rPr lang="en-US" altLang="zh-CN" sz="1200" dirty="0" smtClean="0"/>
              <a:t>mini-batch</a:t>
            </a:r>
            <a:r>
              <a:rPr lang="zh-CN" altLang="en-US" sz="1200" dirty="0" smtClean="0"/>
              <a:t>选择多大：影响模型的优化程度和收敛速度，需要参考你的数据集大小来设置，具体问题具体分析；</a:t>
            </a:r>
            <a:endParaRPr lang="en-US" altLang="zh-CN" sz="1200" dirty="0" smtClean="0"/>
          </a:p>
          <a:p>
            <a:pPr marL="457200" indent="-457200" defTabSz="457200">
              <a:lnSpc>
                <a:spcPct val="150000"/>
              </a:lnSpc>
              <a:spcAft>
                <a:spcPts val="1000"/>
              </a:spcAft>
              <a:buClr>
                <a:schemeClr val="tx1"/>
              </a:buClr>
              <a:buSzPct val="100000"/>
              <a:buAutoNum type="arabicPeriod"/>
            </a:pPr>
            <a:r>
              <a:rPr lang="zh-CN" altLang="en-US" sz="1200" dirty="0" smtClean="0"/>
              <a:t>学习率多少合适：学习速率越小，模型收敛花费的时间就越长，但是可以提高模型精确度；</a:t>
            </a:r>
            <a:endParaRPr lang="en-US" altLang="zh-CN" sz="1200" dirty="0" smtClean="0"/>
          </a:p>
          <a:p>
            <a:pPr marL="457200" indent="-457200" defTabSz="457200">
              <a:lnSpc>
                <a:spcPct val="150000"/>
              </a:lnSpc>
              <a:spcAft>
                <a:spcPts val="1000"/>
              </a:spcAft>
              <a:buClr>
                <a:schemeClr val="tx1"/>
              </a:buClr>
              <a:buSzPct val="100000"/>
              <a:buAutoNum type="arabicPeriod"/>
            </a:pPr>
            <a:r>
              <a:rPr lang="zh-CN" altLang="en-US" sz="1200" dirty="0" smtClean="0"/>
              <a:t>何时停止</a:t>
            </a:r>
            <a:r>
              <a:rPr lang="en-US" altLang="zh-CN" sz="1200" dirty="0" smtClean="0"/>
              <a:t>Epoch</a:t>
            </a:r>
            <a:r>
              <a:rPr lang="zh-CN" altLang="en-US" sz="1200" dirty="0" smtClean="0"/>
              <a:t>训练：包括所有训练样本的一个正向传递和一个反向传递，训练至模型收敛即可。</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17</a:t>
            </a:fld>
            <a:endParaRPr lang="zh-CN" altLang="en-US" dirty="0"/>
          </a:p>
        </p:txBody>
      </p:sp>
    </p:spTree>
    <p:extLst>
      <p:ext uri="{BB962C8B-B14F-4D97-AF65-F5344CB8AC3E}">
        <p14:creationId xmlns:p14="http://schemas.microsoft.com/office/powerpoint/2010/main" val="3812214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dirty="0" smtClean="0">
                <a:solidFill>
                  <a:srgbClr val="FF0000"/>
                </a:solidFill>
              </a:rPr>
              <a:t>比赛说明</a:t>
            </a:r>
          </a:p>
          <a:p>
            <a:pPr fontAlgn="base"/>
            <a:r>
              <a:rPr lang="en-US" altLang="zh-CN" sz="1200" dirty="0" smtClean="0"/>
              <a:t>MNIST</a:t>
            </a:r>
            <a:r>
              <a:rPr lang="zh-CN" altLang="en-US" sz="1200" dirty="0" smtClean="0"/>
              <a:t>（“修改后的国家标准与技术研究所”）是计算机视觉事实上的“</a:t>
            </a:r>
            <a:r>
              <a:rPr lang="en-US" altLang="zh-CN" sz="1200" dirty="0" smtClean="0"/>
              <a:t>hello world”</a:t>
            </a:r>
            <a:r>
              <a:rPr lang="zh-CN" altLang="en-US" sz="1200" dirty="0" smtClean="0"/>
              <a:t>数据集。自</a:t>
            </a:r>
            <a:r>
              <a:rPr lang="en-US" altLang="zh-CN" sz="1200" dirty="0" smtClean="0"/>
              <a:t>1999</a:t>
            </a:r>
            <a:r>
              <a:rPr lang="zh-CN" altLang="en-US" sz="1200" dirty="0" smtClean="0"/>
              <a:t>年发布以来，这一经典的手写图像数据集已成为分类算法基准测试的基础。随着新的机器学习技术的出现，</a:t>
            </a:r>
            <a:r>
              <a:rPr lang="en-US" altLang="zh-CN" sz="1200" dirty="0" smtClean="0"/>
              <a:t>MNIST</a:t>
            </a:r>
            <a:r>
              <a:rPr lang="zh-CN" altLang="en-US" sz="1200" dirty="0" smtClean="0"/>
              <a:t>仍然是研究人员和学习者的可靠资源。</a:t>
            </a:r>
          </a:p>
          <a:p>
            <a:pPr fontAlgn="base"/>
            <a:r>
              <a:rPr lang="zh-CN" altLang="en-US" sz="1200" dirty="0" smtClean="0"/>
              <a:t>在本次比赛中，您的目标是从数万个手写图像的数据集中正确识别数字。我们策划了一套教程式内核，涵盖从回归到神经网络的所有内容。我们鼓励您尝试不同的算法，以便第一手了解哪些方法有效以及技术如何比较。</a:t>
            </a:r>
          </a:p>
          <a:p>
            <a:pPr fontAlgn="base"/>
            <a:r>
              <a:rPr lang="zh-CN" altLang="en-US" sz="1200" dirty="0" smtClean="0">
                <a:solidFill>
                  <a:srgbClr val="FF0000"/>
                </a:solidFill>
              </a:rPr>
              <a:t>练习技巧</a:t>
            </a:r>
          </a:p>
          <a:p>
            <a:pPr fontAlgn="base"/>
            <a:r>
              <a:rPr lang="zh-CN" altLang="en-US" sz="1200" dirty="0" smtClean="0"/>
              <a:t>计算机视觉基础包括简单的神经网络分类方法，如</a:t>
            </a:r>
            <a:r>
              <a:rPr lang="en-US" altLang="zh-CN" sz="1200" dirty="0" smtClean="0"/>
              <a:t>SVM</a:t>
            </a:r>
            <a:r>
              <a:rPr lang="zh-CN" altLang="en-US" sz="1200" dirty="0" smtClean="0"/>
              <a:t>和</a:t>
            </a:r>
            <a:r>
              <a:rPr lang="en-US" altLang="zh-CN" sz="1200" dirty="0" smtClean="0"/>
              <a:t>K-</a:t>
            </a:r>
            <a:r>
              <a:rPr lang="zh-CN" altLang="en-US" sz="1200" dirty="0" smtClean="0"/>
              <a:t>最近邻</a:t>
            </a:r>
          </a:p>
          <a:p>
            <a:pPr fontAlgn="base"/>
            <a:r>
              <a:rPr lang="zh-CN" altLang="en-US" sz="1200" dirty="0" smtClean="0">
                <a:solidFill>
                  <a:srgbClr val="FF0000"/>
                </a:solidFill>
              </a:rPr>
              <a:t>致谢 </a:t>
            </a:r>
          </a:p>
          <a:p>
            <a:pPr fontAlgn="base"/>
            <a:r>
              <a:rPr lang="zh-CN" altLang="en-US" sz="1200" dirty="0" smtClean="0"/>
              <a:t>有关数据集的更多详细信息，包括已经尝试过的算法及其成功程度，请访问</a:t>
            </a:r>
            <a:r>
              <a:rPr lang="en-US" altLang="zh-CN" sz="1200" dirty="0" smtClean="0">
                <a:hlinkClick r:id="rId3"/>
              </a:rPr>
              <a:t>http://yann.lecun.com/exdb/mnist/index.html</a:t>
            </a:r>
            <a:r>
              <a:rPr lang="zh-CN" altLang="en-US" sz="1200" dirty="0" smtClean="0"/>
              <a:t>。该数据集在</a:t>
            </a:r>
            <a:r>
              <a:rPr lang="en-US" altLang="zh-CN" sz="1200" dirty="0" smtClean="0">
                <a:hlinkClick r:id="rId4"/>
              </a:rPr>
              <a:t>Creative Commons Attribution-Share Alike 3.0</a:t>
            </a:r>
            <a:r>
              <a:rPr lang="zh-CN" altLang="en-US" sz="1200" dirty="0" smtClean="0">
                <a:hlinkClick r:id="rId4"/>
              </a:rPr>
              <a:t>许可下提供</a:t>
            </a:r>
            <a:r>
              <a:rPr lang="zh-CN" altLang="en-US" sz="1200" dirty="0" smtClean="0"/>
              <a:t>。</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78398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dirty="0" smtClean="0"/>
              <a:t>数据文件</a:t>
            </a:r>
            <a:r>
              <a:rPr lang="en-US" altLang="zh-CN" dirty="0" smtClean="0"/>
              <a:t>train.csv</a:t>
            </a:r>
            <a:r>
              <a:rPr lang="zh-CN" altLang="en-US" dirty="0" smtClean="0"/>
              <a:t>和</a:t>
            </a:r>
            <a:r>
              <a:rPr lang="en-US" altLang="zh-CN" dirty="0" smtClean="0"/>
              <a:t>test.csv</a:t>
            </a:r>
            <a:r>
              <a:rPr lang="zh-CN" altLang="en-US" dirty="0" smtClean="0"/>
              <a:t>包含从</a:t>
            </a:r>
            <a:r>
              <a:rPr lang="en-US" altLang="zh-CN" dirty="0" smtClean="0"/>
              <a:t>0</a:t>
            </a:r>
            <a:r>
              <a:rPr lang="zh-CN" altLang="en-US" dirty="0" smtClean="0"/>
              <a:t>到</a:t>
            </a:r>
            <a:r>
              <a:rPr lang="en-US" altLang="zh-CN" dirty="0" smtClean="0"/>
              <a:t>9</a:t>
            </a:r>
            <a:r>
              <a:rPr lang="zh-CN" altLang="en-US" dirty="0" smtClean="0"/>
              <a:t>的手绘数字的灰度图像。</a:t>
            </a:r>
          </a:p>
          <a:p>
            <a:pPr fontAlgn="base"/>
            <a:r>
              <a:rPr lang="zh-CN" altLang="en-US" dirty="0" smtClean="0"/>
              <a:t>每个图像的高度为</a:t>
            </a:r>
            <a:r>
              <a:rPr lang="en-US" altLang="zh-CN" dirty="0" smtClean="0"/>
              <a:t>28</a:t>
            </a:r>
            <a:r>
              <a:rPr lang="zh-CN" altLang="en-US" dirty="0" smtClean="0"/>
              <a:t>个像素，宽度为</a:t>
            </a:r>
            <a:r>
              <a:rPr lang="en-US" altLang="zh-CN" dirty="0" smtClean="0"/>
              <a:t>28</a:t>
            </a:r>
            <a:r>
              <a:rPr lang="zh-CN" altLang="en-US" dirty="0" smtClean="0"/>
              <a:t>个像素，总共为</a:t>
            </a:r>
            <a:r>
              <a:rPr lang="en-US" altLang="zh-CN" dirty="0" smtClean="0"/>
              <a:t>784</a:t>
            </a:r>
            <a:r>
              <a:rPr lang="zh-CN" altLang="en-US" dirty="0" smtClean="0"/>
              <a:t>个像素。每个像素具有与其相关联的单个像素值，指示该像素的亮度或暗度，较高的数字意味着较暗。该像素值是</a:t>
            </a:r>
            <a:r>
              <a:rPr lang="en-US" altLang="zh-CN" dirty="0" smtClean="0"/>
              <a:t>0</a:t>
            </a:r>
            <a:r>
              <a:rPr lang="zh-CN" altLang="en-US" dirty="0" smtClean="0"/>
              <a:t>到</a:t>
            </a:r>
            <a:r>
              <a:rPr lang="en-US" altLang="zh-CN" dirty="0" smtClean="0"/>
              <a:t>255</a:t>
            </a:r>
            <a:r>
              <a:rPr lang="zh-CN" altLang="en-US" dirty="0" smtClean="0"/>
              <a:t>之间的整数，包括</a:t>
            </a:r>
            <a:r>
              <a:rPr lang="en-US" altLang="zh-CN" dirty="0" smtClean="0"/>
              <a:t>0</a:t>
            </a:r>
            <a:r>
              <a:rPr lang="zh-CN" altLang="en-US" dirty="0" smtClean="0"/>
              <a:t>和</a:t>
            </a:r>
            <a:r>
              <a:rPr lang="en-US" altLang="zh-CN" dirty="0" smtClean="0"/>
              <a:t>255</a:t>
            </a:r>
            <a:r>
              <a:rPr lang="zh-CN" altLang="en-US" dirty="0" smtClean="0"/>
              <a:t>。</a:t>
            </a:r>
            <a:endParaRPr lang="en-US" altLang="zh-CN" dirty="0" smtClean="0"/>
          </a:p>
          <a:p>
            <a:pPr fontAlgn="base"/>
            <a:r>
              <a:rPr lang="zh-CN" altLang="en-US" dirty="0" smtClean="0"/>
              <a:t>训练数据集（</a:t>
            </a:r>
            <a:r>
              <a:rPr lang="en-US" altLang="zh-CN" dirty="0" smtClean="0"/>
              <a:t>train.csv</a:t>
            </a:r>
            <a:r>
              <a:rPr lang="zh-CN" altLang="en-US" dirty="0" smtClean="0"/>
              <a:t>）有</a:t>
            </a:r>
            <a:r>
              <a:rPr lang="en-US" altLang="zh-CN" dirty="0" smtClean="0"/>
              <a:t>785</a:t>
            </a:r>
            <a:r>
              <a:rPr lang="zh-CN" altLang="en-US" dirty="0" smtClean="0"/>
              <a:t>列。第一列称为“标签”，是用户绘制的数字。其余列包含关联图像的像素值。</a:t>
            </a:r>
            <a:endParaRPr lang="en-US" altLang="zh-CN" dirty="0" smtClean="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340428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测试数据集（</a:t>
            </a:r>
            <a:r>
              <a:rPr lang="en-US" altLang="zh-CN" dirty="0" smtClean="0"/>
              <a:t>test.csv</a:t>
            </a:r>
            <a:r>
              <a:rPr lang="zh-CN" altLang="en-US" dirty="0" smtClean="0"/>
              <a:t>）与训练集相同，只是它不包含“标签”列。</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412381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smtClean="0">
                <a:solidFill>
                  <a:srgbClr val="FFFF00"/>
                </a:solidFill>
              </a:rPr>
              <a:t>目的是最大限度地从原始数据中提取特征以供算法和模型使用。因此，从某种方面来说，所有对原始数据的处理手段，都可以算是特征工程。</a:t>
            </a:r>
            <a:endParaRPr lang="en-US" altLang="zh-CN" dirty="0" smtClean="0">
              <a:solidFill>
                <a:srgbClr val="FFFF00"/>
              </a:solidFill>
            </a:endParaRPr>
          </a:p>
          <a:p>
            <a:pPr>
              <a:lnSpc>
                <a:spcPct val="150000"/>
              </a:lnSpc>
            </a:pPr>
            <a:r>
              <a:rPr lang="en-US" altLang="zh-CN" dirty="0" smtClean="0">
                <a:solidFill>
                  <a:srgbClr val="FF0000"/>
                </a:solidFill>
              </a:rPr>
              <a:t>1.</a:t>
            </a:r>
            <a:r>
              <a:rPr lang="zh-CN" altLang="en-US" dirty="0" smtClean="0">
                <a:solidFill>
                  <a:srgbClr val="FF0000"/>
                </a:solidFill>
              </a:rPr>
              <a:t>深度学习与传统模式识别方法的最大不同在于它是从大数据中自动学习特征，而非采用手工设计的特征。</a:t>
            </a:r>
            <a:endParaRPr lang="en-US" altLang="zh-CN" dirty="0" smtClean="0">
              <a:solidFill>
                <a:srgbClr val="FF0000"/>
              </a:solidFill>
            </a:endParaRPr>
          </a:p>
          <a:p>
            <a:pPr>
              <a:lnSpc>
                <a:spcPct val="150000"/>
              </a:lnSpc>
            </a:pPr>
            <a:r>
              <a:rPr lang="zh-CN" altLang="en-US" dirty="0" smtClean="0"/>
              <a:t>特征和分类。传统是分开的，然后做优化。神经网络是两者结合的。可能初始设定</a:t>
            </a:r>
            <a:r>
              <a:rPr lang="en-US" altLang="zh-CN" dirty="0" smtClean="0"/>
              <a:t>6000</a:t>
            </a:r>
            <a:r>
              <a:rPr lang="zh-CN" altLang="en-US" dirty="0" smtClean="0"/>
              <a:t>万个特征参数，然后学习上百万个样本。传统的图像分类，比如脸部局部区域的识别，也是提取一个小的区域，然后提前一纹理特征，然后分类。但是人眼却可以做到即使眼部带上墨镜也知道那个部位是什么类别。这是全局特征的推理，即根据区域的全体邻域进行的推测。因此传统的区域提取然后再搜索对比分类，没有全局的特征。</a:t>
            </a:r>
            <a:endParaRPr lang="en-US" altLang="zh-CN" dirty="0" smtClean="0"/>
          </a:p>
          <a:p>
            <a:pPr>
              <a:lnSpc>
                <a:spcPct val="150000"/>
              </a:lnSpc>
            </a:pPr>
            <a:endParaRPr lang="zh-CN" altLang="en-US" dirty="0" smtClean="0"/>
          </a:p>
          <a:p>
            <a:pPr>
              <a:lnSpc>
                <a:spcPct val="150000"/>
              </a:lnSpc>
            </a:pPr>
            <a:r>
              <a:rPr lang="en-US" altLang="zh-CN" dirty="0" smtClean="0">
                <a:solidFill>
                  <a:srgbClr val="FF0000"/>
                </a:solidFill>
              </a:rPr>
              <a:t>2.</a:t>
            </a:r>
            <a:r>
              <a:rPr lang="zh-CN" altLang="en-US" dirty="0" smtClean="0">
                <a:solidFill>
                  <a:srgbClr val="FF0000"/>
                </a:solidFill>
              </a:rPr>
              <a:t>深度学习只是能自动对输入的低阶特征进行组合、变换，得到高阶特征。</a:t>
            </a:r>
            <a:endParaRPr lang="en-US" altLang="zh-CN" dirty="0" smtClean="0">
              <a:solidFill>
                <a:srgbClr val="FF0000"/>
              </a:solidFill>
            </a:endParaRPr>
          </a:p>
          <a:p>
            <a:pPr>
              <a:lnSpc>
                <a:spcPct val="150000"/>
              </a:lnSpc>
            </a:pPr>
            <a:r>
              <a:rPr lang="zh-CN" altLang="en-US" dirty="0" smtClean="0"/>
              <a:t>对于图像处理之类的领域来说，像素点就可以作为低阶特征输入，组合、变换得到的高阶特征也有比较好的效果，所以看似可以自动获取特征。</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1103523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微软雅黑" pitchFamily="34" charset="-122"/>
                <a:cs typeface="+mn-cs"/>
              </a:rPr>
              <a:t>　　</a:t>
            </a:r>
            <a:r>
              <a:rPr lang="en-US" altLang="zh-CN" sz="1200" b="0" i="0" u="none" strike="noStrike" kern="1200" dirty="0" smtClean="0">
                <a:solidFill>
                  <a:schemeClr val="tx1"/>
                </a:solidFill>
                <a:effectLst/>
                <a:latin typeface="+mn-lt"/>
                <a:ea typeface="微软雅黑" pitchFamily="34" charset="-122"/>
                <a:cs typeface="+mn-cs"/>
              </a:rPr>
              <a:t>• </a:t>
            </a:r>
            <a:r>
              <a:rPr lang="zh-CN" altLang="en-US" sz="1200" b="0" i="0" u="none" strike="noStrike" kern="1200" dirty="0" smtClean="0">
                <a:solidFill>
                  <a:schemeClr val="tx1"/>
                </a:solidFill>
                <a:effectLst/>
                <a:latin typeface="+mn-lt"/>
                <a:ea typeface="微软雅黑" pitchFamily="34" charset="-122"/>
                <a:cs typeface="+mn-cs"/>
              </a:rPr>
              <a:t>去均值：把输入数据各个维度都中心化为</a:t>
            </a:r>
            <a:r>
              <a:rPr lang="en-US" altLang="zh-CN" sz="1200" b="0" i="0" u="none" strike="noStrike" kern="1200" dirty="0" smtClean="0">
                <a:solidFill>
                  <a:schemeClr val="tx1"/>
                </a:solidFill>
                <a:effectLst/>
                <a:latin typeface="+mn-lt"/>
                <a:ea typeface="微软雅黑" pitchFamily="34" charset="-122"/>
                <a:cs typeface="+mn-cs"/>
              </a:rPr>
              <a:t>0</a:t>
            </a:r>
            <a:r>
              <a:rPr lang="zh-CN" altLang="en-US" sz="1200" b="0" i="0" u="none" strike="noStrike" kern="1200" dirty="0" smtClean="0">
                <a:solidFill>
                  <a:schemeClr val="tx1"/>
                </a:solidFill>
                <a:effectLst/>
                <a:latin typeface="+mn-lt"/>
                <a:ea typeface="微软雅黑" pitchFamily="34" charset="-122"/>
                <a:cs typeface="+mn-cs"/>
              </a:rPr>
              <a:t>，如下图所示，其目的就是把样本的中心拉回到坐标系原点上。</a:t>
            </a:r>
            <a:r>
              <a:rPr lang="zh-CN" altLang="en-US" dirty="0" smtClean="0"/>
              <a:t/>
            </a:r>
            <a:br>
              <a:rPr lang="zh-CN" altLang="en-US" dirty="0" smtClean="0"/>
            </a:br>
            <a:r>
              <a:rPr lang="zh-CN" altLang="en-US" sz="1200" b="0" i="0" u="none" strike="noStrike" kern="1200" dirty="0" smtClean="0">
                <a:solidFill>
                  <a:schemeClr val="tx1"/>
                </a:solidFill>
                <a:effectLst/>
                <a:latin typeface="+mn-lt"/>
                <a:ea typeface="微软雅黑" pitchFamily="34" charset="-122"/>
                <a:cs typeface="+mn-cs"/>
              </a:rPr>
              <a:t>　　</a:t>
            </a:r>
            <a:r>
              <a:rPr lang="en-US" altLang="zh-CN" sz="1200" b="0" i="0" u="none" strike="noStrike" kern="1200" dirty="0" smtClean="0">
                <a:solidFill>
                  <a:schemeClr val="tx1"/>
                </a:solidFill>
                <a:effectLst/>
                <a:latin typeface="+mn-lt"/>
                <a:ea typeface="微软雅黑" pitchFamily="34" charset="-122"/>
                <a:cs typeface="+mn-cs"/>
              </a:rPr>
              <a:t>• </a:t>
            </a:r>
            <a:r>
              <a:rPr lang="zh-CN" altLang="en-US" sz="1200" b="0" i="0" u="none" strike="noStrike" kern="1200" dirty="0" smtClean="0">
                <a:solidFill>
                  <a:schemeClr val="tx1"/>
                </a:solidFill>
                <a:effectLst/>
                <a:latin typeface="+mn-lt"/>
                <a:ea typeface="微软雅黑" pitchFamily="34" charset="-122"/>
                <a:cs typeface="+mn-cs"/>
              </a:rPr>
              <a:t>归一化：幅度归一化到同样的范围，如下所示，即减少各维度数据取值范围的差异而带来的干扰，比如，我们有两个维度的特征</a:t>
            </a:r>
            <a:r>
              <a:rPr lang="en-US" altLang="zh-CN" sz="1200" b="0" i="0" u="none" strike="noStrike" kern="1200" dirty="0" smtClean="0">
                <a:solidFill>
                  <a:schemeClr val="tx1"/>
                </a:solidFill>
                <a:effectLst/>
                <a:latin typeface="+mn-lt"/>
                <a:ea typeface="微软雅黑" pitchFamily="34" charset="-122"/>
                <a:cs typeface="+mn-cs"/>
              </a:rPr>
              <a:t>A</a:t>
            </a:r>
            <a:r>
              <a:rPr lang="zh-CN" altLang="en-US" sz="1200" b="0" i="0" u="none" strike="noStrike" kern="1200" dirty="0" smtClean="0">
                <a:solidFill>
                  <a:schemeClr val="tx1"/>
                </a:solidFill>
                <a:effectLst/>
                <a:latin typeface="+mn-lt"/>
                <a:ea typeface="微软雅黑" pitchFamily="34" charset="-122"/>
                <a:cs typeface="+mn-cs"/>
              </a:rPr>
              <a:t>和</a:t>
            </a:r>
            <a:r>
              <a:rPr lang="en-US" altLang="zh-CN" sz="1200" b="0" i="0" u="none" strike="noStrike" kern="1200" dirty="0" smtClean="0">
                <a:solidFill>
                  <a:schemeClr val="tx1"/>
                </a:solidFill>
                <a:effectLst/>
                <a:latin typeface="+mn-lt"/>
                <a:ea typeface="微软雅黑" pitchFamily="34" charset="-122"/>
                <a:cs typeface="+mn-cs"/>
              </a:rPr>
              <a:t>B</a:t>
            </a:r>
            <a:r>
              <a:rPr lang="zh-CN" altLang="en-US" sz="1200" b="0" i="0" u="none" strike="noStrike" kern="1200" dirty="0" smtClean="0">
                <a:solidFill>
                  <a:schemeClr val="tx1"/>
                </a:solidFill>
                <a:effectLst/>
                <a:latin typeface="+mn-lt"/>
                <a:ea typeface="微软雅黑" pitchFamily="34" charset="-122"/>
                <a:cs typeface="+mn-cs"/>
              </a:rPr>
              <a:t>，</a:t>
            </a:r>
            <a:r>
              <a:rPr lang="en-US" altLang="zh-CN" sz="1200" b="0" i="0" u="none" strike="noStrike" kern="1200" dirty="0" smtClean="0">
                <a:solidFill>
                  <a:schemeClr val="tx1"/>
                </a:solidFill>
                <a:effectLst/>
                <a:latin typeface="+mn-lt"/>
                <a:ea typeface="微软雅黑" pitchFamily="34" charset="-122"/>
                <a:cs typeface="+mn-cs"/>
              </a:rPr>
              <a:t>A</a:t>
            </a:r>
            <a:r>
              <a:rPr lang="zh-CN" altLang="en-US" sz="1200" b="0" i="0" u="none" strike="noStrike" kern="1200" dirty="0" smtClean="0">
                <a:solidFill>
                  <a:schemeClr val="tx1"/>
                </a:solidFill>
                <a:effectLst/>
                <a:latin typeface="+mn-lt"/>
                <a:ea typeface="微软雅黑" pitchFamily="34" charset="-122"/>
                <a:cs typeface="+mn-cs"/>
              </a:rPr>
              <a:t>范围是</a:t>
            </a:r>
            <a:r>
              <a:rPr lang="en-US" altLang="zh-CN" sz="1200" b="0" i="0" u="none" strike="noStrike" kern="1200" dirty="0" smtClean="0">
                <a:solidFill>
                  <a:schemeClr val="tx1"/>
                </a:solidFill>
                <a:effectLst/>
                <a:latin typeface="+mn-lt"/>
                <a:ea typeface="微软雅黑" pitchFamily="34" charset="-122"/>
                <a:cs typeface="+mn-cs"/>
              </a:rPr>
              <a:t>0</a:t>
            </a:r>
            <a:r>
              <a:rPr lang="zh-CN" altLang="en-US" sz="1200" b="0" i="0" u="none" strike="noStrike" kern="1200" dirty="0" smtClean="0">
                <a:solidFill>
                  <a:schemeClr val="tx1"/>
                </a:solidFill>
                <a:effectLst/>
                <a:latin typeface="+mn-lt"/>
                <a:ea typeface="微软雅黑" pitchFamily="34" charset="-122"/>
                <a:cs typeface="+mn-cs"/>
              </a:rPr>
              <a:t>到</a:t>
            </a:r>
            <a:r>
              <a:rPr lang="en-US" altLang="zh-CN" sz="1200" b="0" i="0" u="none" strike="noStrike" kern="1200" dirty="0" smtClean="0">
                <a:solidFill>
                  <a:schemeClr val="tx1"/>
                </a:solidFill>
                <a:effectLst/>
                <a:latin typeface="+mn-lt"/>
                <a:ea typeface="微软雅黑" pitchFamily="34" charset="-122"/>
                <a:cs typeface="+mn-cs"/>
              </a:rPr>
              <a:t>10</a:t>
            </a:r>
            <a:r>
              <a:rPr lang="zh-CN" altLang="en-US" sz="1200" b="0" i="0" u="none" strike="noStrike" kern="1200" dirty="0" smtClean="0">
                <a:solidFill>
                  <a:schemeClr val="tx1"/>
                </a:solidFill>
                <a:effectLst/>
                <a:latin typeface="+mn-lt"/>
                <a:ea typeface="微软雅黑" pitchFamily="34" charset="-122"/>
                <a:cs typeface="+mn-cs"/>
              </a:rPr>
              <a:t>，而</a:t>
            </a:r>
            <a:r>
              <a:rPr lang="en-US" altLang="zh-CN" sz="1200" b="0" i="0" u="none" strike="noStrike" kern="1200" dirty="0" smtClean="0">
                <a:solidFill>
                  <a:schemeClr val="tx1"/>
                </a:solidFill>
                <a:effectLst/>
                <a:latin typeface="+mn-lt"/>
                <a:ea typeface="微软雅黑" pitchFamily="34" charset="-122"/>
                <a:cs typeface="+mn-cs"/>
              </a:rPr>
              <a:t>B</a:t>
            </a:r>
            <a:r>
              <a:rPr lang="zh-CN" altLang="en-US" sz="1200" b="0" i="0" u="none" strike="noStrike" kern="1200" dirty="0" smtClean="0">
                <a:solidFill>
                  <a:schemeClr val="tx1"/>
                </a:solidFill>
                <a:effectLst/>
                <a:latin typeface="+mn-lt"/>
                <a:ea typeface="微软雅黑" pitchFamily="34" charset="-122"/>
                <a:cs typeface="+mn-cs"/>
              </a:rPr>
              <a:t>范围是</a:t>
            </a:r>
            <a:r>
              <a:rPr lang="en-US" altLang="zh-CN" sz="1200" b="0" i="0" u="none" strike="noStrike" kern="1200" dirty="0" smtClean="0">
                <a:solidFill>
                  <a:schemeClr val="tx1"/>
                </a:solidFill>
                <a:effectLst/>
                <a:latin typeface="+mn-lt"/>
                <a:ea typeface="微软雅黑" pitchFamily="34" charset="-122"/>
                <a:cs typeface="+mn-cs"/>
              </a:rPr>
              <a:t>0</a:t>
            </a:r>
            <a:r>
              <a:rPr lang="zh-CN" altLang="en-US" sz="1200" b="0" i="0" u="none" strike="noStrike" kern="1200" dirty="0" smtClean="0">
                <a:solidFill>
                  <a:schemeClr val="tx1"/>
                </a:solidFill>
                <a:effectLst/>
                <a:latin typeface="+mn-lt"/>
                <a:ea typeface="微软雅黑" pitchFamily="34" charset="-122"/>
                <a:cs typeface="+mn-cs"/>
              </a:rPr>
              <a:t>到</a:t>
            </a:r>
            <a:r>
              <a:rPr lang="en-US" altLang="zh-CN" sz="1200" b="0" i="0" u="none" strike="noStrike" kern="1200" dirty="0" smtClean="0">
                <a:solidFill>
                  <a:schemeClr val="tx1"/>
                </a:solidFill>
                <a:effectLst/>
                <a:latin typeface="+mn-lt"/>
                <a:ea typeface="微软雅黑" pitchFamily="34" charset="-122"/>
                <a:cs typeface="+mn-cs"/>
              </a:rPr>
              <a:t>10000</a:t>
            </a:r>
            <a:r>
              <a:rPr lang="zh-CN" altLang="en-US" sz="1200" b="0" i="0" u="none" strike="noStrike" kern="1200" dirty="0" smtClean="0">
                <a:solidFill>
                  <a:schemeClr val="tx1"/>
                </a:solidFill>
                <a:effectLst/>
                <a:latin typeface="+mn-lt"/>
                <a:ea typeface="微软雅黑" pitchFamily="34" charset="-122"/>
                <a:cs typeface="+mn-cs"/>
              </a:rPr>
              <a:t>，如果直接使用这两个特征是有问题的，好的做法就是归一化，即</a:t>
            </a:r>
            <a:r>
              <a:rPr lang="en-US" altLang="zh-CN" sz="1200" b="0" i="0" u="none" strike="noStrike" kern="1200" dirty="0" smtClean="0">
                <a:solidFill>
                  <a:schemeClr val="tx1"/>
                </a:solidFill>
                <a:effectLst/>
                <a:latin typeface="+mn-lt"/>
                <a:ea typeface="微软雅黑" pitchFamily="34" charset="-122"/>
                <a:cs typeface="+mn-cs"/>
              </a:rPr>
              <a:t>A</a:t>
            </a:r>
            <a:r>
              <a:rPr lang="zh-CN" altLang="en-US" sz="1200" b="0" i="0" u="none" strike="noStrike" kern="1200" dirty="0" smtClean="0">
                <a:solidFill>
                  <a:schemeClr val="tx1"/>
                </a:solidFill>
                <a:effectLst/>
                <a:latin typeface="+mn-lt"/>
                <a:ea typeface="微软雅黑" pitchFamily="34" charset="-122"/>
                <a:cs typeface="+mn-cs"/>
              </a:rPr>
              <a:t>和</a:t>
            </a:r>
            <a:r>
              <a:rPr lang="en-US" altLang="zh-CN" sz="1200" b="0" i="0" u="none" strike="noStrike" kern="1200" dirty="0" smtClean="0">
                <a:solidFill>
                  <a:schemeClr val="tx1"/>
                </a:solidFill>
                <a:effectLst/>
                <a:latin typeface="+mn-lt"/>
                <a:ea typeface="微软雅黑" pitchFamily="34" charset="-122"/>
                <a:cs typeface="+mn-cs"/>
              </a:rPr>
              <a:t>B</a:t>
            </a:r>
            <a:r>
              <a:rPr lang="zh-CN" altLang="en-US" sz="1200" b="0" i="0" u="none" strike="noStrike" kern="1200" dirty="0" smtClean="0">
                <a:solidFill>
                  <a:schemeClr val="tx1"/>
                </a:solidFill>
                <a:effectLst/>
                <a:latin typeface="+mn-lt"/>
                <a:ea typeface="微软雅黑" pitchFamily="34" charset="-122"/>
                <a:cs typeface="+mn-cs"/>
              </a:rPr>
              <a:t>的数据都变为</a:t>
            </a:r>
            <a:r>
              <a:rPr lang="en-US" altLang="zh-CN" sz="1200" b="0" i="0" u="none" strike="noStrike" kern="1200" dirty="0" smtClean="0">
                <a:solidFill>
                  <a:schemeClr val="tx1"/>
                </a:solidFill>
                <a:effectLst/>
                <a:latin typeface="+mn-lt"/>
                <a:ea typeface="微软雅黑" pitchFamily="34" charset="-122"/>
                <a:cs typeface="+mn-cs"/>
              </a:rPr>
              <a:t>0</a:t>
            </a:r>
            <a:r>
              <a:rPr lang="zh-CN" altLang="en-US" sz="1200" b="0" i="0" u="none" strike="noStrike" kern="1200" dirty="0" smtClean="0">
                <a:solidFill>
                  <a:schemeClr val="tx1"/>
                </a:solidFill>
                <a:effectLst/>
                <a:latin typeface="+mn-lt"/>
                <a:ea typeface="微软雅黑" pitchFamily="34" charset="-122"/>
                <a:cs typeface="+mn-cs"/>
              </a:rPr>
              <a:t>到</a:t>
            </a:r>
            <a:r>
              <a:rPr lang="en-US" altLang="zh-CN" sz="1200" b="0" i="0" u="none" strike="noStrike" kern="1200" dirty="0" smtClean="0">
                <a:solidFill>
                  <a:schemeClr val="tx1"/>
                </a:solidFill>
                <a:effectLst/>
                <a:latin typeface="+mn-lt"/>
                <a:ea typeface="微软雅黑" pitchFamily="34" charset="-122"/>
                <a:cs typeface="+mn-cs"/>
              </a:rPr>
              <a:t>1</a:t>
            </a:r>
            <a:r>
              <a:rPr lang="zh-CN" altLang="en-US" sz="1200" b="0" i="0" u="none" strike="noStrike" kern="1200" dirty="0" smtClean="0">
                <a:solidFill>
                  <a:schemeClr val="tx1"/>
                </a:solidFill>
                <a:effectLst/>
                <a:latin typeface="+mn-lt"/>
                <a:ea typeface="微软雅黑" pitchFamily="34" charset="-122"/>
                <a:cs typeface="+mn-cs"/>
              </a:rPr>
              <a:t>的范围。</a:t>
            </a:r>
            <a:r>
              <a:rPr lang="zh-CN" altLang="en-US" dirty="0" smtClean="0"/>
              <a:t/>
            </a:r>
            <a:br>
              <a:rPr lang="zh-CN" altLang="en-US" dirty="0" smtClean="0"/>
            </a:br>
            <a:r>
              <a:rPr lang="zh-CN" altLang="en-US" sz="1200" b="0" i="0" u="none" strike="noStrike" kern="1200" dirty="0" smtClean="0">
                <a:solidFill>
                  <a:schemeClr val="tx1"/>
                </a:solidFill>
                <a:effectLst/>
                <a:latin typeface="+mn-lt"/>
                <a:ea typeface="微软雅黑" pitchFamily="34" charset="-122"/>
                <a:cs typeface="+mn-cs"/>
              </a:rPr>
              <a:t>　　</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1516340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smtClean="0">
                <a:solidFill>
                  <a:schemeClr val="tx1"/>
                </a:solidFill>
                <a:effectLst/>
                <a:latin typeface="+mn-lt"/>
                <a:ea typeface="微软雅黑" pitchFamily="34" charset="-122"/>
                <a:cs typeface="+mn-cs"/>
              </a:rPr>
              <a:t> • PCA/</a:t>
            </a:r>
            <a:r>
              <a:rPr lang="zh-CN" altLang="en-US" sz="1200" b="0" i="0" u="none" strike="noStrike" kern="1200" dirty="0" smtClean="0">
                <a:solidFill>
                  <a:schemeClr val="tx1"/>
                </a:solidFill>
                <a:effectLst/>
                <a:latin typeface="+mn-lt"/>
                <a:ea typeface="微软雅黑" pitchFamily="34" charset="-122"/>
                <a:cs typeface="+mn-cs"/>
              </a:rPr>
              <a:t>白化：用</a:t>
            </a:r>
            <a:r>
              <a:rPr lang="en-US" altLang="zh-CN" sz="1200" b="0" i="0" u="none" strike="noStrike" kern="1200" dirty="0" smtClean="0">
                <a:solidFill>
                  <a:schemeClr val="tx1"/>
                </a:solidFill>
                <a:effectLst/>
                <a:latin typeface="+mn-lt"/>
                <a:ea typeface="微软雅黑" pitchFamily="34" charset="-122"/>
                <a:cs typeface="+mn-cs"/>
              </a:rPr>
              <a:t>PCA</a:t>
            </a:r>
            <a:r>
              <a:rPr lang="zh-CN" altLang="en-US" sz="1200" b="0" i="0" u="none" strike="noStrike" kern="1200" dirty="0" smtClean="0">
                <a:solidFill>
                  <a:schemeClr val="tx1"/>
                </a:solidFill>
                <a:effectLst/>
                <a:latin typeface="+mn-lt"/>
                <a:ea typeface="微软雅黑" pitchFamily="34" charset="-122"/>
                <a:cs typeface="+mn-cs"/>
              </a:rPr>
              <a:t>降维；白化是对数据各个特征轴上的幅度</a:t>
            </a:r>
            <a:r>
              <a:rPr lang="zh-CN" altLang="en-US" sz="1200" b="0" i="0" u="none" strike="noStrike" kern="1200" dirty="0" smtClean="0">
                <a:solidFill>
                  <a:schemeClr val="tx1"/>
                </a:solidFill>
                <a:effectLst/>
                <a:latin typeface="+mn-lt"/>
                <a:ea typeface="微软雅黑" pitchFamily="34" charset="-122"/>
                <a:cs typeface="+mn-cs"/>
              </a:rPr>
              <a:t>归一化</a:t>
            </a:r>
            <a:endParaRPr lang="en-US" altLang="zh-CN" sz="1200" b="0" i="0" u="none" strike="noStrike" kern="1200" dirty="0" smtClean="0">
              <a:solidFill>
                <a:schemeClr val="tx1"/>
              </a:solidFill>
              <a:effectLst/>
              <a:latin typeface="+mn-lt"/>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1.PCA</a:t>
            </a:r>
            <a:r>
              <a:rPr lang="zh-CN" altLang="en-US" dirty="0" smtClean="0"/>
              <a:t>是指通过抛弃携带信息量较少的维度，保留主要的特征信息来对数据进行降维处理，思路上是使用少数几个有代表性、互不相关的特征来代替原先的大量的、存在一定相关性的特征，从而加速机器学习进程。（降维技术可单独讲）       </a:t>
            </a:r>
            <a:r>
              <a:rPr lang="en-US" altLang="zh-CN" dirty="0" smtClean="0"/>
              <a:t>PCA</a:t>
            </a:r>
            <a:r>
              <a:rPr lang="zh-CN" altLang="en-US" dirty="0" smtClean="0"/>
              <a:t>可用于特征提取，数据压缩，去噪声，降维等操作。     </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 </a:t>
            </a:r>
            <a:r>
              <a:rPr lang="en-US" altLang="zh-CN" dirty="0" smtClean="0"/>
              <a:t>2.</a:t>
            </a:r>
            <a:r>
              <a:rPr lang="zh-CN" altLang="en-US" dirty="0" smtClean="0"/>
              <a:t>白化的目的是去掉数据之间的相关联度和令方差均一化，由于图像中相邻像素之间具有很强的相关性，所以用于训练时很多输入是冗余的。这时候去相关的操作就可以采用白化操作，从而使得</a:t>
            </a:r>
            <a:r>
              <a:rPr lang="en-US" altLang="zh-CN" dirty="0" smtClean="0"/>
              <a:t>:                           1.</a:t>
            </a:r>
            <a:r>
              <a:rPr lang="zh-CN" altLang="en-US" dirty="0" smtClean="0"/>
              <a:t>减少特征之间的相关性                           </a:t>
            </a:r>
            <a:r>
              <a:rPr lang="en-US" altLang="zh-CN" dirty="0" smtClean="0"/>
              <a:t>2.</a:t>
            </a:r>
            <a:r>
              <a:rPr lang="zh-CN" altLang="en-US" dirty="0" smtClean="0"/>
              <a:t>特征具有相同的方差（协方差阵为</a:t>
            </a:r>
            <a:r>
              <a:rPr lang="en-US" altLang="zh-CN" dirty="0" smtClean="0"/>
              <a:t>1</a:t>
            </a:r>
            <a:r>
              <a:rPr lang="zh-CN" altLang="en-US" dirty="0" smtClean="0"/>
              <a:t>） </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3446646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smtClean="0"/>
              <a:t>　　</a:t>
            </a:r>
            <a:r>
              <a:rPr lang="en-US" altLang="zh-CN" dirty="0" smtClean="0"/>
              <a:t>•</a:t>
            </a:r>
            <a:r>
              <a:rPr lang="zh-CN" altLang="en-US" dirty="0" smtClean="0"/>
              <a:t>把</a:t>
            </a:r>
            <a:r>
              <a:rPr lang="en-US" altLang="zh-CN" dirty="0" smtClean="0"/>
              <a:t>shape=(H x W x C)</a:t>
            </a:r>
            <a:r>
              <a:rPr lang="zh-CN" altLang="en-US" dirty="0" smtClean="0"/>
              <a:t>的像素值范围为</a:t>
            </a:r>
            <a:r>
              <a:rPr lang="en-US" altLang="zh-CN" dirty="0" smtClean="0"/>
              <a:t>[0, 255]</a:t>
            </a:r>
            <a:r>
              <a:rPr lang="zh-CN" altLang="en-US" dirty="0" smtClean="0"/>
              <a:t>的</a:t>
            </a:r>
            <a:r>
              <a:rPr lang="en-US" altLang="zh-CN" dirty="0" err="1" smtClean="0"/>
              <a:t>PIL.Image</a:t>
            </a:r>
            <a:r>
              <a:rPr lang="zh-CN" altLang="en-US" dirty="0" smtClean="0"/>
              <a:t>或者</a:t>
            </a:r>
            <a:r>
              <a:rPr lang="en-US" altLang="zh-CN" dirty="0" err="1" smtClean="0"/>
              <a:t>numpy.ndarray</a:t>
            </a:r>
            <a:r>
              <a:rPr lang="zh-CN" altLang="en-US" dirty="0" smtClean="0"/>
              <a:t>转换成</a:t>
            </a:r>
            <a:r>
              <a:rPr lang="en-US" altLang="zh-CN" dirty="0" smtClean="0"/>
              <a:t>shape=(C x H x W)</a:t>
            </a:r>
            <a:r>
              <a:rPr lang="zh-CN" altLang="en-US" dirty="0" smtClean="0"/>
              <a:t>的像素值范围为</a:t>
            </a:r>
            <a:r>
              <a:rPr lang="en-US" altLang="zh-CN" dirty="0" smtClean="0"/>
              <a:t>[0.0, 1.0]</a:t>
            </a:r>
            <a:r>
              <a:rPr lang="zh-CN" altLang="en-US" dirty="0" smtClean="0"/>
              <a:t>的</a:t>
            </a:r>
            <a:r>
              <a:rPr lang="en-US" altLang="zh-CN" dirty="0" err="1" smtClean="0"/>
              <a:t>torch.FloatTensor</a:t>
            </a:r>
            <a:r>
              <a:rPr lang="zh-CN" altLang="en-US" dirty="0" smtClean="0"/>
              <a:t>。</a:t>
            </a:r>
            <a:endParaRPr lang="en-US" altLang="zh-CN" dirty="0" smtClean="0"/>
          </a:p>
          <a:p>
            <a:pPr>
              <a:lnSpc>
                <a:spcPct val="150000"/>
              </a:lnSpc>
            </a:pPr>
            <a:r>
              <a:rPr lang="zh-CN" altLang="en-US" dirty="0" smtClean="0"/>
              <a:t>　　</a:t>
            </a:r>
            <a:r>
              <a:rPr lang="en-US" altLang="zh-CN" dirty="0" smtClean="0"/>
              <a:t>•</a:t>
            </a:r>
            <a:r>
              <a:rPr lang="zh-CN" altLang="en-US" dirty="0" smtClean="0"/>
              <a:t>将三维数据，变为批处理化的四维数据，</a:t>
            </a:r>
            <a:r>
              <a:rPr lang="zh-CN" altLang="en-US" sz="1200" b="0" i="0" u="none" strike="noStrike" kern="1200" dirty="0" smtClean="0">
                <a:solidFill>
                  <a:schemeClr val="tx1"/>
                </a:solidFill>
                <a:effectLst/>
                <a:latin typeface="+mn-lt"/>
                <a:ea typeface="微软雅黑" pitchFamily="34" charset="-122"/>
                <a:cs typeface="+mn-cs"/>
              </a:rPr>
              <a:t>对于大样本数据更加有效率，并且批处理不容易陷入局部最小值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119207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None/>
            </a:pPr>
            <a:r>
              <a:rPr lang="en-US" altLang="zh-CN" b="1" dirty="0" smtClean="0"/>
              <a:t>1. </a:t>
            </a:r>
            <a:r>
              <a:rPr lang="zh-CN" altLang="en-US" b="1" dirty="0" smtClean="0"/>
              <a:t>卷积神经网络直接用原始图像的全部像素作为输入，但是内部为非全连接结构。因为图像数据在空间上是有组织结构的，每一个像素在空间上和周围的像素是有关系的</a:t>
            </a:r>
            <a:r>
              <a:rPr lang="en-US" altLang="zh-CN" b="1" dirty="0" smtClean="0"/>
              <a:t>,</a:t>
            </a:r>
            <a:r>
              <a:rPr lang="zh-CN" altLang="en-US" b="1" dirty="0" smtClean="0"/>
              <a:t>和相距很远的像素基本上是没什么联系的，每个神经元只需要接受局部的像素作为输入，然后更高层次对局部进行综合操作，从而得到全局信息。</a:t>
            </a:r>
            <a:r>
              <a:rPr lang="en-US" altLang="zh-CN" b="1" dirty="0" smtClean="0"/>
              <a:t> CNN</a:t>
            </a:r>
            <a:r>
              <a:rPr lang="zh-CN" altLang="en-US" b="1" dirty="0" smtClean="0"/>
              <a:t>通过</a:t>
            </a:r>
            <a:r>
              <a:rPr lang="zh-CN" altLang="en-US" b="1" dirty="0" smtClean="0">
                <a:solidFill>
                  <a:srgbClr val="FF0000"/>
                </a:solidFill>
              </a:rPr>
              <a:t>卷积层</a:t>
            </a:r>
            <a:r>
              <a:rPr lang="zh-CN" altLang="en-US" b="1" dirty="0" smtClean="0"/>
              <a:t>的卷积核来提取图像特征。</a:t>
            </a:r>
            <a:endParaRPr lang="en-US" altLang="zh-CN" b="1" dirty="0" smtClean="0"/>
          </a:p>
          <a:p>
            <a:pPr marL="0" indent="0">
              <a:lnSpc>
                <a:spcPct val="160000"/>
              </a:lnSpc>
              <a:buNone/>
            </a:pPr>
            <a:r>
              <a:rPr lang="en-US" altLang="zh-CN" b="1" dirty="0" smtClean="0"/>
              <a:t>2.</a:t>
            </a:r>
            <a:r>
              <a:rPr lang="zh-CN" altLang="en-US" b="1" dirty="0" smtClean="0"/>
              <a:t>对于一个卷积核将其与给定的图像做卷积就可以提取一种图像的特征，不同的卷积核可以提取不同的图像特征。</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4136504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2128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1018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300140"/>
      </p:ext>
    </p:extLst>
  </p:cSld>
  <p:clrMapOvr>
    <a:masterClrMapping/>
  </p:clrMapOvr>
  <p:extLst mod="1">
    <p:ext uri="{DCECCB84-F9BA-43D5-87BE-67443E8EF086}">
      <p15:sldGuideLst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3352147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3309" y="-620"/>
            <a:ext cx="9138969" cy="514581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6" r:id="rId2"/>
    <p:sldLayoutId id="2147483657" r:id="rId3"/>
    <p:sldLayoutId id="2147483658" r:id="rId4"/>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5.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3.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275606"/>
            <a:ext cx="9144000" cy="2880319"/>
          </a:xfrm>
          <a:prstGeom prst="rect">
            <a:avLst/>
          </a:prstGeom>
          <a:solidFill>
            <a:srgbClr val="134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震撼呐喊节奏空旷.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167579" y="-171033"/>
            <a:ext cx="609600" cy="609600"/>
          </a:xfrm>
          <a:prstGeom prst="rect">
            <a:avLst/>
          </a:prstGeom>
        </p:spPr>
      </p:pic>
      <p:sp>
        <p:nvSpPr>
          <p:cNvPr id="55" name="矩形 54"/>
          <p:cNvSpPr/>
          <p:nvPr/>
        </p:nvSpPr>
        <p:spPr>
          <a:xfrm>
            <a:off x="3131840" y="2322684"/>
            <a:ext cx="5544616" cy="830997"/>
          </a:xfrm>
          <a:prstGeom prst="rect">
            <a:avLst/>
          </a:prstGeom>
        </p:spPr>
        <p:txBody>
          <a:bodyPr wrap="square">
            <a:spAutoFit/>
          </a:bodyPr>
          <a:lstStyle/>
          <a:p>
            <a:pPr fontAlgn="auto">
              <a:spcBef>
                <a:spcPts val="0"/>
              </a:spcBef>
              <a:spcAft>
                <a:spcPts val="0"/>
              </a:spcAft>
              <a:defRPr/>
            </a:pPr>
            <a:r>
              <a:rPr lang="zh-CN" altLang="en-US" sz="4800" b="1" dirty="0">
                <a:effectLst>
                  <a:outerShdw blurRad="38100" dist="38100" dir="2700000" algn="tl">
                    <a:srgbClr val="000000">
                      <a:alpha val="43137"/>
                    </a:srgbClr>
                  </a:outerShdw>
                </a:effectLst>
              </a:rPr>
              <a:t>数据挖掘课程报告</a:t>
            </a:r>
            <a:endParaRPr lang="zh-CN" altLang="en-US" sz="4800" b="1" spc="300" dirty="0">
              <a:solidFill>
                <a:schemeClr val="bg1"/>
              </a:solidFill>
              <a:latin typeface="微软雅黑" pitchFamily="34" charset="-122"/>
              <a:ea typeface="微软雅黑" pitchFamily="34" charset="-122"/>
              <a:sym typeface="微软雅黑" pitchFamily="34" charset="-122"/>
            </a:endParaRPr>
          </a:p>
        </p:txBody>
      </p:sp>
      <p:sp>
        <p:nvSpPr>
          <p:cNvPr id="85" name="TextBox 84"/>
          <p:cNvSpPr txBox="1"/>
          <p:nvPr/>
        </p:nvSpPr>
        <p:spPr>
          <a:xfrm>
            <a:off x="3184990" y="3488109"/>
            <a:ext cx="2985113" cy="307777"/>
          </a:xfrm>
          <a:prstGeom prst="rect">
            <a:avLst/>
          </a:prstGeom>
          <a:noFill/>
        </p:spPr>
        <p:txBody>
          <a:bodyPr wrap="none" rtlCol="0">
            <a:spAutoFit/>
          </a:bodyPr>
          <a:lstStyle/>
          <a:p>
            <a:r>
              <a:rPr lang="zh-CN" altLang="en-US" sz="1400" dirty="0" smtClean="0">
                <a:solidFill>
                  <a:schemeClr val="bg1"/>
                </a:solidFill>
                <a:latin typeface="微软雅黑" pitchFamily="34" charset="-122"/>
                <a:ea typeface="微软雅黑" pitchFamily="34" charset="-122"/>
              </a:rPr>
              <a:t>学号：</a:t>
            </a:r>
            <a:r>
              <a:rPr lang="en-US" altLang="zh-CN" sz="1400" dirty="0" smtClean="0">
                <a:solidFill>
                  <a:schemeClr val="bg1"/>
                </a:solidFill>
                <a:latin typeface="微软雅黑" pitchFamily="34" charset="-122"/>
                <a:ea typeface="微软雅黑" pitchFamily="34" charset="-122"/>
              </a:rPr>
              <a:t>18063010   </a:t>
            </a:r>
            <a:r>
              <a:rPr lang="zh-CN" altLang="en-US" sz="1400" dirty="0">
                <a:solidFill>
                  <a:schemeClr val="bg1"/>
                </a:solidFill>
                <a:latin typeface="微软雅黑" pitchFamily="34" charset="-122"/>
                <a:ea typeface="微软雅黑" pitchFamily="34" charset="-122"/>
              </a:rPr>
              <a:t>汇报人</a:t>
            </a:r>
            <a:r>
              <a:rPr lang="zh-CN" altLang="en-US" sz="1400" dirty="0" smtClean="0">
                <a:solidFill>
                  <a:schemeClr val="bg1"/>
                </a:solidFill>
                <a:latin typeface="微软雅黑" pitchFamily="34" charset="-122"/>
                <a:ea typeface="微软雅黑" pitchFamily="34" charset="-122"/>
              </a:rPr>
              <a:t>：黄亭飞</a:t>
            </a:r>
            <a:endParaRPr lang="zh-CN" altLang="en-US" sz="1400" dirty="0">
              <a:solidFill>
                <a:schemeClr val="bg1"/>
              </a:solidFill>
              <a:latin typeface="微软雅黑" pitchFamily="34" charset="-122"/>
              <a:ea typeface="微软雅黑" pitchFamily="34" charset="-122"/>
            </a:endParaRPr>
          </a:p>
        </p:txBody>
      </p:sp>
      <p:cxnSp>
        <p:nvCxnSpPr>
          <p:cNvPr id="7" name="直接连接符 6"/>
          <p:cNvCxnSpPr>
            <a:cxnSpLocks/>
          </p:cNvCxnSpPr>
          <p:nvPr/>
        </p:nvCxnSpPr>
        <p:spPr>
          <a:xfrm>
            <a:off x="0" y="1131590"/>
            <a:ext cx="916757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直接连接符 17"/>
          <p:cNvCxnSpPr>
            <a:cxnSpLocks/>
          </p:cNvCxnSpPr>
          <p:nvPr/>
        </p:nvCxnSpPr>
        <p:spPr>
          <a:xfrm>
            <a:off x="0" y="4299942"/>
            <a:ext cx="916757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1476672" y="1635646"/>
            <a:ext cx="3888432" cy="216024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504" y="1803410"/>
            <a:ext cx="2016224" cy="1738599"/>
          </a:xfrm>
          <a:prstGeom prst="rect">
            <a:avLst/>
          </a:prstGeom>
        </p:spPr>
      </p:pic>
    </p:spTree>
    <p:extLst>
      <p:ext uri="{BB962C8B-B14F-4D97-AF65-F5344CB8AC3E}">
        <p14:creationId xmlns:p14="http://schemas.microsoft.com/office/powerpoint/2010/main" val="17218200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1000"/>
                            </p:stCondLst>
                            <p:childTnLst>
                              <p:par>
                                <p:cTn id="25" presetID="5" presetClass="entr" presetSubtype="10"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500"/>
                                        <p:tgtEl>
                                          <p:spTgt spid="55"/>
                                        </p:tgtEl>
                                      </p:cBhvr>
                                    </p:animEffect>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anim calcmode="lin" valueType="num">
                                      <p:cBhvr>
                                        <p:cTn id="32" dur="500" fill="hold"/>
                                        <p:tgtEl>
                                          <p:spTgt spid="85"/>
                                        </p:tgtEl>
                                        <p:attrNameLst>
                                          <p:attrName>ppt_x</p:attrName>
                                        </p:attrNameLst>
                                      </p:cBhvr>
                                      <p:tavLst>
                                        <p:tav tm="0">
                                          <p:val>
                                            <p:strVal val="#ppt_x"/>
                                          </p:val>
                                        </p:tav>
                                        <p:tav tm="100000">
                                          <p:val>
                                            <p:strVal val="#ppt_x"/>
                                          </p:val>
                                        </p:tav>
                                      </p:tavLst>
                                    </p:anim>
                                    <p:anim calcmode="lin" valueType="num">
                                      <p:cBhvr>
                                        <p:cTn id="33" dur="5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39"/>
                </p:tgtEl>
              </p:cMediaNode>
            </p:audio>
          </p:childTnLst>
        </p:cTn>
      </p:par>
    </p:tnLst>
    <p:bldLst>
      <p:bldP spid="5" grpId="0" animBg="1"/>
      <p:bldP spid="55" grpId="0"/>
      <p:bldP spid="85" grpId="0"/>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19"/>
          <p:cNvSpPr txBox="1"/>
          <p:nvPr/>
        </p:nvSpPr>
        <p:spPr>
          <a:xfrm>
            <a:off x="608058" y="183168"/>
            <a:ext cx="2837636" cy="369332"/>
          </a:xfrm>
          <a:prstGeom prst="rect">
            <a:avLst/>
          </a:prstGeom>
          <a:noFill/>
        </p:spPr>
        <p:txBody>
          <a:bodyPr wrap="none" rtlCol="0">
            <a:spAutoFit/>
          </a:bodyPr>
          <a:lstStyle/>
          <a:p>
            <a:r>
              <a:rPr lang="en-US" altLang="zh-CN" dirty="0"/>
              <a:t>1.2 </a:t>
            </a:r>
            <a:r>
              <a:rPr lang="zh-CN" altLang="en-US" dirty="0"/>
              <a:t>卷积神经网络特征提取</a:t>
            </a:r>
            <a:endParaRPr lang="zh-CN" altLang="en-US" b="1" dirty="0">
              <a:solidFill>
                <a:srgbClr val="13436C"/>
              </a:solidFill>
              <a:latin typeface="微软雅黑" pitchFamily="34" charset="-122"/>
              <a:ea typeface="微软雅黑"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915566"/>
            <a:ext cx="7282011" cy="3127844"/>
          </a:xfrm>
          <a:prstGeom prst="rect">
            <a:avLst/>
          </a:prstGeom>
        </p:spPr>
      </p:pic>
    </p:spTree>
    <p:extLst>
      <p:ext uri="{BB962C8B-B14F-4D97-AF65-F5344CB8AC3E}">
        <p14:creationId xmlns:p14="http://schemas.microsoft.com/office/powerpoint/2010/main" val="29287736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randombar(horizontal)">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40"/>
          <p:cNvSpPr txBox="1"/>
          <p:nvPr/>
        </p:nvSpPr>
        <p:spPr>
          <a:xfrm>
            <a:off x="6012160" y="2211710"/>
            <a:ext cx="1296144" cy="170284"/>
          </a:xfrm>
          <a:prstGeom prst="rect">
            <a:avLst/>
          </a:prstGeom>
          <a:noFill/>
        </p:spPr>
        <p:txBody>
          <a:bodyPr wrap="none" lIns="0" tIns="0" rIns="0" bIns="0" anchor="ctr" anchorCtr="0">
            <a:normAutofit fontScale="77500" lnSpcReduction="20000"/>
          </a:bodyPr>
          <a:lstStyle/>
          <a:p>
            <a:r>
              <a:rPr lang="en-US" altLang="zh-CN" sz="1600" b="1" dirty="0">
                <a:solidFill>
                  <a:schemeClr val="bg1"/>
                </a:solidFill>
              </a:rPr>
              <a:t>2-1 </a:t>
            </a:r>
            <a:r>
              <a:rPr lang="zh-CN" altLang="en-US" sz="1600" b="1" dirty="0">
                <a:solidFill>
                  <a:schemeClr val="bg1"/>
                </a:solidFill>
              </a:rPr>
              <a:t>研究思路</a:t>
            </a:r>
          </a:p>
        </p:txBody>
      </p:sp>
      <p:sp>
        <p:nvSpPr>
          <p:cNvPr id="21" name="TextBox 40"/>
          <p:cNvSpPr txBox="1"/>
          <p:nvPr/>
        </p:nvSpPr>
        <p:spPr>
          <a:xfrm>
            <a:off x="6012160" y="2463378"/>
            <a:ext cx="1296144" cy="170284"/>
          </a:xfrm>
          <a:prstGeom prst="rect">
            <a:avLst/>
          </a:prstGeom>
          <a:noFill/>
        </p:spPr>
        <p:txBody>
          <a:bodyPr wrap="none" lIns="0" tIns="0" rIns="0" bIns="0" anchor="ctr" anchorCtr="0">
            <a:normAutofit fontScale="77500" lnSpcReduction="20000"/>
          </a:bodyPr>
          <a:lstStyle/>
          <a:p>
            <a:r>
              <a:rPr lang="en-US" altLang="zh-CN" sz="1600" b="1" dirty="0">
                <a:solidFill>
                  <a:schemeClr val="bg1"/>
                </a:solidFill>
              </a:rPr>
              <a:t>2-2 </a:t>
            </a:r>
            <a:r>
              <a:rPr lang="zh-CN" altLang="en-US" sz="1600" b="1" dirty="0">
                <a:solidFill>
                  <a:schemeClr val="bg1"/>
                </a:solidFill>
              </a:rPr>
              <a:t>研究方法</a:t>
            </a:r>
          </a:p>
        </p:txBody>
      </p:sp>
      <p:sp>
        <p:nvSpPr>
          <p:cNvPr id="22" name="TextBox 40"/>
          <p:cNvSpPr txBox="1"/>
          <p:nvPr/>
        </p:nvSpPr>
        <p:spPr>
          <a:xfrm>
            <a:off x="6012160" y="2715046"/>
            <a:ext cx="1296144" cy="170284"/>
          </a:xfrm>
          <a:prstGeom prst="rect">
            <a:avLst/>
          </a:prstGeom>
          <a:noFill/>
        </p:spPr>
        <p:txBody>
          <a:bodyPr wrap="none" lIns="0" tIns="0" rIns="0" bIns="0" anchor="ctr" anchorCtr="0">
            <a:normAutofit fontScale="77500" lnSpcReduction="20000"/>
          </a:bodyPr>
          <a:lstStyle/>
          <a:p>
            <a:r>
              <a:rPr lang="en-US" altLang="zh-CN" sz="1600" b="1" dirty="0">
                <a:solidFill>
                  <a:schemeClr val="bg1"/>
                </a:solidFill>
              </a:rPr>
              <a:t>2-3 </a:t>
            </a:r>
            <a:r>
              <a:rPr lang="zh-CN" altLang="en-US" sz="1600" b="1" dirty="0">
                <a:solidFill>
                  <a:schemeClr val="bg1"/>
                </a:solidFill>
              </a:rPr>
              <a:t>可行性说明</a:t>
            </a:r>
          </a:p>
        </p:txBody>
      </p:sp>
      <p:sp>
        <p:nvSpPr>
          <p:cNvPr id="24" name="TextBox 40"/>
          <p:cNvSpPr txBox="1"/>
          <p:nvPr/>
        </p:nvSpPr>
        <p:spPr>
          <a:xfrm>
            <a:off x="3923928" y="2199296"/>
            <a:ext cx="1944216" cy="708544"/>
          </a:xfrm>
          <a:prstGeom prst="rect">
            <a:avLst/>
          </a:prstGeom>
          <a:noFill/>
        </p:spPr>
        <p:txBody>
          <a:bodyPr wrap="none" lIns="0" tIns="0" rIns="0" bIns="0" anchor="ctr" anchorCtr="0">
            <a:normAutofit/>
          </a:bodyPr>
          <a:lstStyle/>
          <a:p>
            <a:r>
              <a:rPr lang="zh-CN" altLang="en-US" sz="2800" b="1" dirty="0">
                <a:solidFill>
                  <a:schemeClr val="bg1"/>
                </a:solidFill>
              </a:rPr>
              <a:t>思路与方法</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351" y="2056240"/>
            <a:ext cx="4160881" cy="2347163"/>
          </a:xfrm>
          <a:prstGeom prst="rect">
            <a:avLst/>
          </a:prstGeom>
        </p:spPr>
      </p:pic>
      <p:sp>
        <p:nvSpPr>
          <p:cNvPr id="9" name="文本框 8">
            <a:extLst>
              <a:ext uri="{FF2B5EF4-FFF2-40B4-BE49-F238E27FC236}">
                <a16:creationId xmlns="" xmlns:a16="http://schemas.microsoft.com/office/drawing/2014/main" id="{1B16FF48-D8BD-42E9-B6FC-8AB7FD954C3F}"/>
              </a:ext>
            </a:extLst>
          </p:cNvPr>
          <p:cNvSpPr txBox="1"/>
          <p:nvPr/>
        </p:nvSpPr>
        <p:spPr>
          <a:xfrm>
            <a:off x="572611" y="1347614"/>
            <a:ext cx="4323425" cy="400110"/>
          </a:xfrm>
          <a:prstGeom prst="rect">
            <a:avLst/>
          </a:prstGeom>
          <a:noFill/>
        </p:spPr>
        <p:txBody>
          <a:bodyPr wrap="square" rtlCol="0">
            <a:spAutoFit/>
          </a:bodyPr>
          <a:lstStyle/>
          <a:p>
            <a:r>
              <a:rPr lang="zh-CN" altLang="en-US" sz="2000" dirty="0" smtClean="0"/>
              <a:t>卷积神经网络的基本结构</a:t>
            </a:r>
            <a:endParaRPr lang="zh-CN" altLang="en-US" sz="2000" dirty="0"/>
          </a:p>
        </p:txBody>
      </p:sp>
      <p:sp>
        <p:nvSpPr>
          <p:cNvPr id="10" name="标题 1">
            <a:extLst>
              <a:ext uri="{FF2B5EF4-FFF2-40B4-BE49-F238E27FC236}">
                <a16:creationId xmlns="" xmlns:a16="http://schemas.microsoft.com/office/drawing/2014/main" id="{9A35E88B-D5D8-4ECF-A75F-11CAC2EB3585}"/>
              </a:ext>
            </a:extLst>
          </p:cNvPr>
          <p:cNvSpPr txBox="1">
            <a:spLocks/>
          </p:cNvSpPr>
          <p:nvPr/>
        </p:nvSpPr>
        <p:spPr>
          <a:xfrm>
            <a:off x="323528" y="345081"/>
            <a:ext cx="2343713" cy="727969"/>
          </a:xfrm>
          <a:prstGeom prst="rect">
            <a:avLst/>
          </a:prstGeom>
        </p:spPr>
        <p:txBody>
          <a:bodyPr>
            <a:normAutofit/>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r>
              <a:rPr lang="en-US" altLang="zh-CN" sz="2800" b="1" dirty="0" smtClean="0"/>
              <a:t>2. </a:t>
            </a:r>
            <a:r>
              <a:rPr lang="zh-CN" altLang="en-US" sz="2800" b="1" dirty="0" smtClean="0"/>
              <a:t>构建模型</a:t>
            </a:r>
            <a:endParaRPr lang="zh-CN" altLang="en-US" sz="2800" b="1" dirty="0"/>
          </a:p>
        </p:txBody>
      </p:sp>
    </p:spTree>
    <p:extLst>
      <p:ext uri="{BB962C8B-B14F-4D97-AF65-F5344CB8AC3E}">
        <p14:creationId xmlns:p14="http://schemas.microsoft.com/office/powerpoint/2010/main" val="42886710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 xmlns:a16="http://schemas.microsoft.com/office/drawing/2014/main" id="{7521263D-1B39-4425-B209-762B126F4034}"/>
              </a:ext>
            </a:extLst>
          </p:cNvPr>
          <p:cNvSpPr txBox="1"/>
          <p:nvPr/>
        </p:nvSpPr>
        <p:spPr>
          <a:xfrm>
            <a:off x="755576" y="267494"/>
            <a:ext cx="3648851" cy="4955203"/>
          </a:xfrm>
          <a:prstGeom prst="rect">
            <a:avLst/>
          </a:prstGeom>
          <a:noFill/>
        </p:spPr>
        <p:txBody>
          <a:bodyPr wrap="square" rtlCol="0">
            <a:spAutoFit/>
          </a:bodyPr>
          <a:lstStyle/>
          <a:p>
            <a:r>
              <a:rPr lang="en-US" altLang="zh-CN" sz="3200" dirty="0" smtClean="0"/>
              <a:t>2.1 CNN</a:t>
            </a:r>
            <a:r>
              <a:rPr lang="zh-CN" altLang="en-US" sz="3200" dirty="0" smtClean="0"/>
              <a:t>网络各层的作用：</a:t>
            </a:r>
            <a:endParaRPr lang="en-US" altLang="zh-CN" sz="3200" dirty="0"/>
          </a:p>
          <a:p>
            <a:endParaRPr lang="en-US" altLang="zh-CN" dirty="0"/>
          </a:p>
          <a:p>
            <a:r>
              <a:rPr lang="en-US" altLang="zh-CN" b="1" dirty="0">
                <a:solidFill>
                  <a:srgbClr val="002060"/>
                </a:solidFill>
              </a:rPr>
              <a:t>1</a:t>
            </a:r>
            <a:r>
              <a:rPr lang="en-US" altLang="zh-CN" b="1" dirty="0" smtClean="0">
                <a:solidFill>
                  <a:srgbClr val="002060"/>
                </a:solidFill>
              </a:rPr>
              <a:t>. </a:t>
            </a:r>
            <a:r>
              <a:rPr lang="zh-CN" altLang="en-US" b="1" dirty="0" smtClean="0">
                <a:solidFill>
                  <a:srgbClr val="002060"/>
                </a:solidFill>
              </a:rPr>
              <a:t>卷积</a:t>
            </a:r>
            <a:r>
              <a:rPr lang="zh-CN" altLang="en-US" b="1" dirty="0">
                <a:solidFill>
                  <a:srgbClr val="002060"/>
                </a:solidFill>
              </a:rPr>
              <a:t>层</a:t>
            </a:r>
          </a:p>
          <a:p>
            <a:pPr>
              <a:lnSpc>
                <a:spcPct val="150000"/>
              </a:lnSpc>
            </a:pPr>
            <a:r>
              <a:rPr lang="zh-CN" altLang="en-US" dirty="0"/>
              <a:t>这一层使用卷积核来进行特征提取，是卷积神经网络最重要的一层</a:t>
            </a:r>
            <a:r>
              <a:rPr lang="zh-CN" altLang="en-US" dirty="0" smtClean="0"/>
              <a:t>。</a:t>
            </a:r>
            <a:r>
              <a:rPr lang="zh-CN" altLang="en-US" dirty="0" smtClean="0">
                <a:solidFill>
                  <a:schemeClr val="accent2">
                    <a:lumMod val="60000"/>
                    <a:lumOff val="40000"/>
                  </a:schemeClr>
                </a:solidFill>
              </a:rPr>
              <a:t>测试参数：</a:t>
            </a:r>
            <a:r>
              <a:rPr lang="en-US" altLang="zh-CN" dirty="0" err="1" smtClean="0">
                <a:solidFill>
                  <a:schemeClr val="accent2">
                    <a:lumMod val="60000"/>
                    <a:lumOff val="40000"/>
                  </a:schemeClr>
                </a:solidFill>
              </a:rPr>
              <a:t>out_channels</a:t>
            </a:r>
            <a:r>
              <a:rPr lang="zh-CN" altLang="en-US" dirty="0" smtClean="0">
                <a:solidFill>
                  <a:schemeClr val="accent2">
                    <a:lumMod val="60000"/>
                    <a:lumOff val="40000"/>
                  </a:schemeClr>
                </a:solidFill>
              </a:rPr>
              <a:t>（</a:t>
            </a:r>
            <a:r>
              <a:rPr lang="en-US" altLang="zh-CN" dirty="0" smtClean="0">
                <a:solidFill>
                  <a:schemeClr val="accent2">
                    <a:lumMod val="60000"/>
                    <a:lumOff val="40000"/>
                  </a:schemeClr>
                </a:solidFill>
              </a:rPr>
              <a:t>32</a:t>
            </a:r>
            <a:r>
              <a:rPr lang="zh-CN" altLang="en-US" dirty="0" smtClean="0">
                <a:solidFill>
                  <a:schemeClr val="accent2">
                    <a:lumMod val="60000"/>
                    <a:lumOff val="40000"/>
                  </a:schemeClr>
                </a:solidFill>
              </a:rPr>
              <a:t>），</a:t>
            </a:r>
            <a:r>
              <a:rPr lang="en-US" altLang="zh-CN" dirty="0">
                <a:solidFill>
                  <a:schemeClr val="accent2">
                    <a:lumMod val="60000"/>
                    <a:lumOff val="40000"/>
                  </a:schemeClr>
                </a:solidFill>
              </a:rPr>
              <a:t> </a:t>
            </a:r>
            <a:r>
              <a:rPr lang="en-US" altLang="zh-CN" dirty="0" err="1" smtClean="0">
                <a:solidFill>
                  <a:schemeClr val="accent2">
                    <a:lumMod val="60000"/>
                    <a:lumOff val="40000"/>
                  </a:schemeClr>
                </a:solidFill>
              </a:rPr>
              <a:t>kernel_size</a:t>
            </a:r>
            <a:r>
              <a:rPr lang="zh-CN" altLang="en-US" dirty="0" smtClean="0">
                <a:solidFill>
                  <a:schemeClr val="accent2">
                    <a:lumMod val="60000"/>
                    <a:lumOff val="40000"/>
                  </a:schemeClr>
                </a:solidFill>
              </a:rPr>
              <a:t>（</a:t>
            </a:r>
            <a:r>
              <a:rPr lang="en-US" altLang="zh-CN" dirty="0" smtClean="0">
                <a:solidFill>
                  <a:schemeClr val="accent2">
                    <a:lumMod val="60000"/>
                    <a:lumOff val="40000"/>
                  </a:schemeClr>
                </a:solidFill>
              </a:rPr>
              <a:t>5</a:t>
            </a:r>
            <a:r>
              <a:rPr lang="zh-CN" altLang="en-US" dirty="0" smtClean="0">
                <a:solidFill>
                  <a:schemeClr val="accent2">
                    <a:lumMod val="60000"/>
                    <a:lumOff val="40000"/>
                  </a:schemeClr>
                </a:solidFill>
              </a:rPr>
              <a:t>*</a:t>
            </a:r>
            <a:r>
              <a:rPr lang="en-US" altLang="zh-CN" dirty="0" smtClean="0">
                <a:solidFill>
                  <a:schemeClr val="accent2">
                    <a:lumMod val="60000"/>
                    <a:lumOff val="40000"/>
                  </a:schemeClr>
                </a:solidFill>
              </a:rPr>
              <a:t>5</a:t>
            </a:r>
            <a:r>
              <a:rPr lang="zh-CN" altLang="en-US" dirty="0" smtClean="0">
                <a:solidFill>
                  <a:schemeClr val="accent2">
                    <a:lumMod val="60000"/>
                    <a:lumOff val="40000"/>
                  </a:schemeClr>
                </a:solidFill>
              </a:rPr>
              <a:t>）。</a:t>
            </a:r>
            <a:endParaRPr lang="en-US" altLang="zh-CN" dirty="0">
              <a:solidFill>
                <a:schemeClr val="accent2">
                  <a:lumMod val="60000"/>
                  <a:lumOff val="40000"/>
                </a:schemeClr>
              </a:solidFill>
            </a:endParaRPr>
          </a:p>
          <a:p>
            <a:pPr>
              <a:lnSpc>
                <a:spcPct val="150000"/>
              </a:lnSpc>
            </a:pPr>
            <a:r>
              <a:rPr lang="en-US" altLang="zh-CN" dirty="0" smtClean="0">
                <a:solidFill>
                  <a:srgbClr val="002060"/>
                </a:solidFill>
              </a:rPr>
              <a:t>2. </a:t>
            </a:r>
            <a:r>
              <a:rPr lang="zh-CN" altLang="en-US" dirty="0" smtClean="0">
                <a:solidFill>
                  <a:srgbClr val="002060"/>
                </a:solidFill>
              </a:rPr>
              <a:t>激励</a:t>
            </a:r>
            <a:r>
              <a:rPr lang="zh-CN" altLang="en-US" dirty="0">
                <a:solidFill>
                  <a:srgbClr val="002060"/>
                </a:solidFill>
              </a:rPr>
              <a:t>层</a:t>
            </a:r>
            <a:r>
              <a:rPr lang="zh-CN" altLang="en-US" dirty="0"/>
              <a:t/>
            </a:r>
            <a:br>
              <a:rPr lang="zh-CN" altLang="en-US" dirty="0"/>
            </a:br>
            <a:r>
              <a:rPr lang="zh-CN" altLang="en-US" dirty="0"/>
              <a:t>所谓激励，实际上是对卷积层的输出结果做一次非线性映射</a:t>
            </a:r>
            <a:r>
              <a:rPr lang="zh-CN" altLang="en-US" dirty="0" smtClean="0"/>
              <a:t>。</a:t>
            </a:r>
            <a:r>
              <a:rPr lang="en-US" altLang="zh-CN" dirty="0">
                <a:solidFill>
                  <a:srgbClr val="FF0000"/>
                </a:solidFill>
              </a:rPr>
              <a:t> </a:t>
            </a:r>
            <a:r>
              <a:rPr lang="en-US" altLang="zh-CN" dirty="0" err="1" smtClean="0">
                <a:solidFill>
                  <a:schemeClr val="accent2">
                    <a:lumMod val="60000"/>
                    <a:lumOff val="40000"/>
                  </a:schemeClr>
                </a:solidFill>
              </a:rPr>
              <a:t>ReLU</a:t>
            </a:r>
            <a:r>
              <a:rPr lang="zh-CN" altLang="en-US" dirty="0" smtClean="0">
                <a:solidFill>
                  <a:schemeClr val="accent2">
                    <a:lumMod val="60000"/>
                    <a:lumOff val="40000"/>
                  </a:schemeClr>
                </a:solidFill>
              </a:rPr>
              <a:t>（）。</a:t>
            </a:r>
            <a:endParaRPr lang="en-US" altLang="zh-CN" dirty="0">
              <a:solidFill>
                <a:schemeClr val="accent2">
                  <a:lumMod val="60000"/>
                  <a:lumOff val="40000"/>
                </a:schemeClr>
              </a:solidFill>
            </a:endParaRP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1563638"/>
            <a:ext cx="3168352" cy="2754575"/>
          </a:xfrm>
          <a:prstGeom prst="rect">
            <a:avLst/>
          </a:prstGeom>
        </p:spPr>
      </p:pic>
    </p:spTree>
    <p:extLst>
      <p:ext uri="{BB962C8B-B14F-4D97-AF65-F5344CB8AC3E}">
        <p14:creationId xmlns:p14="http://schemas.microsoft.com/office/powerpoint/2010/main" val="343041942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0"/>
          <p:cNvSpPr txBox="1"/>
          <p:nvPr/>
        </p:nvSpPr>
        <p:spPr>
          <a:xfrm>
            <a:off x="971600" y="605859"/>
            <a:ext cx="7025493" cy="932549"/>
          </a:xfrm>
          <a:prstGeom prst="rect">
            <a:avLst/>
          </a:prstGeom>
          <a:noFill/>
        </p:spPr>
        <p:txBody>
          <a:bodyPr wrap="square" lIns="0" tIns="0" rIns="0" bIns="0" anchor="ctr" anchorCtr="0">
            <a:normAutofit/>
          </a:bodyPr>
          <a:lstStyle/>
          <a:p>
            <a:r>
              <a:rPr lang="en-US" altLang="zh-CN" sz="1600" dirty="0">
                <a:solidFill>
                  <a:srgbClr val="FF0000"/>
                </a:solidFill>
              </a:rPr>
              <a:t>3. </a:t>
            </a:r>
            <a:r>
              <a:rPr lang="zh-CN" altLang="en-US" sz="1600" dirty="0">
                <a:solidFill>
                  <a:srgbClr val="FF0000"/>
                </a:solidFill>
              </a:rPr>
              <a:t>池化层</a:t>
            </a:r>
            <a:endParaRPr lang="en-US" altLang="zh-CN" sz="1600" dirty="0" smtClean="0">
              <a:solidFill>
                <a:srgbClr val="FF0000"/>
              </a:solidFill>
            </a:endParaRPr>
          </a:p>
          <a:p>
            <a:r>
              <a:rPr lang="zh-CN" altLang="en-US" sz="1600" dirty="0" smtClean="0"/>
              <a:t>池</a:t>
            </a:r>
            <a:r>
              <a:rPr lang="zh-CN" altLang="en-US" sz="1600" dirty="0"/>
              <a:t>化（</a:t>
            </a:r>
            <a:r>
              <a:rPr lang="en-US" altLang="zh-CN" sz="1600" dirty="0"/>
              <a:t>Pooling</a:t>
            </a:r>
            <a:r>
              <a:rPr lang="zh-CN" altLang="en-US" sz="1600" dirty="0"/>
              <a:t>）</a:t>
            </a:r>
            <a:r>
              <a:rPr lang="zh-CN" altLang="en-US" sz="1600" dirty="0" smtClean="0"/>
              <a:t>：如果</a:t>
            </a:r>
            <a:r>
              <a:rPr lang="zh-CN" altLang="en-US" sz="1600" dirty="0"/>
              <a:t>输入是图像的话，那么池化层的最主要作用就是压缩图像</a:t>
            </a:r>
            <a:r>
              <a:rPr lang="zh-CN" altLang="en-US" sz="1600" dirty="0" smtClean="0"/>
              <a:t>。</a:t>
            </a:r>
            <a:r>
              <a:rPr lang="zh-CN" altLang="en-US" sz="1600" dirty="0">
                <a:solidFill>
                  <a:schemeClr val="accent3">
                    <a:lumMod val="60000"/>
                    <a:lumOff val="40000"/>
                  </a:schemeClr>
                </a:solidFill>
              </a:rPr>
              <a:t>使用参数最大池化（</a:t>
            </a:r>
            <a:r>
              <a:rPr lang="en-US" altLang="zh-CN" sz="1600" dirty="0" smtClean="0">
                <a:solidFill>
                  <a:schemeClr val="accent3">
                    <a:lumMod val="60000"/>
                    <a:lumOff val="40000"/>
                  </a:schemeClr>
                </a:solidFill>
              </a:rPr>
              <a:t>2</a:t>
            </a:r>
            <a:r>
              <a:rPr lang="zh-CN" altLang="en-US" sz="1600" dirty="0" smtClean="0">
                <a:solidFill>
                  <a:schemeClr val="accent3">
                    <a:lumMod val="60000"/>
                    <a:lumOff val="40000"/>
                  </a:schemeClr>
                </a:solidFill>
              </a:rPr>
              <a:t>，</a:t>
            </a:r>
            <a:r>
              <a:rPr lang="en-US" altLang="zh-CN" sz="1600" dirty="0" smtClean="0">
                <a:solidFill>
                  <a:schemeClr val="accent3">
                    <a:lumMod val="60000"/>
                    <a:lumOff val="40000"/>
                  </a:schemeClr>
                </a:solidFill>
              </a:rPr>
              <a:t>2</a:t>
            </a:r>
            <a:r>
              <a:rPr lang="zh-CN" altLang="en-US" sz="1600" dirty="0" smtClean="0">
                <a:solidFill>
                  <a:schemeClr val="accent3">
                    <a:lumMod val="60000"/>
                    <a:lumOff val="40000"/>
                  </a:schemeClr>
                </a:solidFill>
              </a:rPr>
              <a:t>）</a:t>
            </a:r>
            <a:endParaRPr lang="en-US" altLang="zh-CN" sz="1600" dirty="0">
              <a:solidFill>
                <a:schemeClr val="accent3">
                  <a:lumMod val="60000"/>
                  <a:lumOff val="40000"/>
                </a:schemeClr>
              </a:solidFill>
            </a:endParaRPr>
          </a:p>
        </p:txBody>
      </p:sp>
      <p:sp>
        <p:nvSpPr>
          <p:cNvPr id="28" name="文本框 19"/>
          <p:cNvSpPr txBox="1"/>
          <p:nvPr/>
        </p:nvSpPr>
        <p:spPr>
          <a:xfrm>
            <a:off x="592933" y="195486"/>
            <a:ext cx="1107996" cy="369332"/>
          </a:xfrm>
          <a:prstGeom prst="rect">
            <a:avLst/>
          </a:prstGeom>
          <a:noFill/>
        </p:spPr>
        <p:txBody>
          <a:bodyPr wrap="none" rtlCol="0">
            <a:spAutoFit/>
          </a:bodyPr>
          <a:lstStyle/>
          <a:p>
            <a:r>
              <a:rPr lang="zh-CN" altLang="en-US" b="1" dirty="0">
                <a:solidFill>
                  <a:srgbClr val="13436C"/>
                </a:solidFill>
                <a:latin typeface="微软雅黑" pitchFamily="34" charset="-122"/>
                <a:ea typeface="微软雅黑" pitchFamily="34" charset="-122"/>
              </a:rPr>
              <a:t>研究方法</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760" y="1707654"/>
            <a:ext cx="3744416" cy="3191091"/>
          </a:xfrm>
          <a:prstGeom prst="rect">
            <a:avLst/>
          </a:prstGeom>
        </p:spPr>
      </p:pic>
    </p:spTree>
    <p:extLst>
      <p:ext uri="{BB962C8B-B14F-4D97-AF65-F5344CB8AC3E}">
        <p14:creationId xmlns:p14="http://schemas.microsoft.com/office/powerpoint/2010/main" val="308827951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p:nvPr/>
        </p:nvSpPr>
        <p:spPr>
          <a:xfrm>
            <a:off x="467543" y="3939902"/>
            <a:ext cx="7025493" cy="932549"/>
          </a:xfrm>
          <a:prstGeom prst="rect">
            <a:avLst/>
          </a:prstGeom>
          <a:noFill/>
        </p:spPr>
        <p:txBody>
          <a:bodyPr wrap="square" lIns="0" tIns="0" rIns="0" bIns="0" anchor="ctr" anchorCtr="0">
            <a:normAutofit fontScale="85000" lnSpcReduction="20000"/>
          </a:bodyPr>
          <a:lstStyle/>
          <a:p>
            <a:r>
              <a:rPr lang="en-US" altLang="zh-CN" sz="1600" b="1" dirty="0">
                <a:solidFill>
                  <a:srgbClr val="FF0000"/>
                </a:solidFill>
              </a:rPr>
              <a:t>5. </a:t>
            </a:r>
            <a:r>
              <a:rPr lang="zh-CN" altLang="en-US" sz="1600" b="1" dirty="0">
                <a:solidFill>
                  <a:srgbClr val="FF0000"/>
                </a:solidFill>
              </a:rPr>
              <a:t>全连接层</a:t>
            </a:r>
            <a:endParaRPr lang="en-US" altLang="zh-CN" sz="1600" b="1" dirty="0">
              <a:solidFill>
                <a:srgbClr val="FF0000"/>
              </a:solidFill>
            </a:endParaRPr>
          </a:p>
          <a:p>
            <a:endParaRPr lang="en-US" altLang="zh-CN" sz="1600" dirty="0"/>
          </a:p>
          <a:p>
            <a:r>
              <a:rPr lang="zh-CN" altLang="en-US" sz="1900" dirty="0"/>
              <a:t>连接所有的特征，将输出值送给分类器（如</a:t>
            </a:r>
            <a:r>
              <a:rPr lang="en-US" altLang="zh-CN" sz="1900" dirty="0" err="1"/>
              <a:t>softmax</a:t>
            </a:r>
            <a:r>
              <a:rPr lang="zh-CN" altLang="en-US" sz="1900" dirty="0"/>
              <a:t>分类器），全连接层的输出是一个</a:t>
            </a:r>
            <a:r>
              <a:rPr lang="en-US" altLang="zh-CN" sz="1900" dirty="0"/>
              <a:t>n*1</a:t>
            </a:r>
            <a:r>
              <a:rPr lang="zh-CN" altLang="en-US" sz="1900" dirty="0"/>
              <a:t>大小的向量，并通过几个全连接层对向量进行降维操作，与</a:t>
            </a:r>
            <a:r>
              <a:rPr lang="en-US" altLang="zh-CN" sz="1900" dirty="0"/>
              <a:t>class</a:t>
            </a:r>
            <a:r>
              <a:rPr lang="zh-CN" altLang="en-US" sz="1900" dirty="0"/>
              <a:t>进行</a:t>
            </a:r>
            <a:r>
              <a:rPr lang="zh-CN" altLang="en-US" sz="1900" dirty="0" smtClean="0"/>
              <a:t>对应。</a:t>
            </a:r>
            <a:endParaRPr lang="en-US" altLang="zh-CN" sz="1900" dirty="0"/>
          </a:p>
        </p:txBody>
      </p:sp>
      <p:sp>
        <p:nvSpPr>
          <p:cNvPr id="19" name="文本框 10"/>
          <p:cNvSpPr txBox="1"/>
          <p:nvPr/>
        </p:nvSpPr>
        <p:spPr>
          <a:xfrm>
            <a:off x="467544" y="267494"/>
            <a:ext cx="7025493" cy="932549"/>
          </a:xfrm>
          <a:prstGeom prst="rect">
            <a:avLst/>
          </a:prstGeom>
          <a:noFill/>
        </p:spPr>
        <p:txBody>
          <a:bodyPr wrap="square" lIns="0" tIns="0" rIns="0" bIns="0" anchor="ctr" anchorCtr="0">
            <a:normAutofit fontScale="92500" lnSpcReduction="20000"/>
          </a:bodyPr>
          <a:lstStyle/>
          <a:p>
            <a:pPr>
              <a:lnSpc>
                <a:spcPct val="150000"/>
              </a:lnSpc>
            </a:pPr>
            <a:r>
              <a:rPr lang="en-US" altLang="zh-CN" sz="1600" dirty="0">
                <a:solidFill>
                  <a:srgbClr val="FF0000"/>
                </a:solidFill>
              </a:rPr>
              <a:t>4. Dropout</a:t>
            </a:r>
            <a:r>
              <a:rPr lang="zh-CN" altLang="en-US" sz="1600" dirty="0">
                <a:solidFill>
                  <a:srgbClr val="FF0000"/>
                </a:solidFill>
              </a:rPr>
              <a:t>层</a:t>
            </a:r>
            <a:endParaRPr lang="en-US" altLang="zh-CN" sz="1600" dirty="0">
              <a:solidFill>
                <a:srgbClr val="FF0000"/>
              </a:solidFill>
            </a:endParaRPr>
          </a:p>
          <a:p>
            <a:r>
              <a:rPr lang="zh-CN" altLang="en-US" sz="1700" dirty="0"/>
              <a:t>在全连接层之前，如果神经元数目过大，学习能力强，有可能出现过拟合。因此，可以引入</a:t>
            </a:r>
            <a:r>
              <a:rPr lang="en-US" altLang="zh-CN" sz="1700" dirty="0"/>
              <a:t>dropout</a:t>
            </a:r>
            <a:r>
              <a:rPr lang="zh-CN" altLang="en-US" sz="1700" dirty="0"/>
              <a:t>操作（</a:t>
            </a:r>
            <a:r>
              <a:rPr lang="zh-CN" altLang="en-US" sz="1700" dirty="0"/>
              <a:t>训练和测试时一定注意要把实例化的</a:t>
            </a:r>
            <a:r>
              <a:rPr lang="en-US" altLang="zh-CN" sz="1700" dirty="0"/>
              <a:t>model</a:t>
            </a:r>
            <a:r>
              <a:rPr lang="zh-CN" altLang="en-US" sz="1700" dirty="0"/>
              <a:t>指定</a:t>
            </a:r>
            <a:r>
              <a:rPr lang="en-US" altLang="zh-CN" sz="1700" dirty="0"/>
              <a:t>train/</a:t>
            </a:r>
            <a:r>
              <a:rPr lang="en-US" altLang="zh-CN" sz="1700" dirty="0" err="1"/>
              <a:t>eval</a:t>
            </a:r>
            <a:r>
              <a:rPr lang="en-US" altLang="zh-CN" sz="1700" dirty="0"/>
              <a:t> </a:t>
            </a:r>
            <a:r>
              <a:rPr lang="zh-CN" altLang="en-US" sz="1700" dirty="0"/>
              <a:t>）。</a:t>
            </a:r>
            <a:r>
              <a:rPr lang="zh-CN" altLang="en-US" sz="1700" dirty="0">
                <a:solidFill>
                  <a:schemeClr val="accent2">
                    <a:lumMod val="60000"/>
                    <a:lumOff val="40000"/>
                  </a:schemeClr>
                </a:solidFill>
              </a:rPr>
              <a:t>测试中，选择的概率为</a:t>
            </a:r>
            <a:r>
              <a:rPr lang="en-US" altLang="zh-CN" sz="1700" dirty="0">
                <a:solidFill>
                  <a:schemeClr val="accent2">
                    <a:lumMod val="60000"/>
                    <a:lumOff val="40000"/>
                  </a:schemeClr>
                </a:solidFill>
              </a:rPr>
              <a:t>0.25</a:t>
            </a:r>
            <a:r>
              <a:rPr lang="zh-CN" altLang="en-US" sz="1700" dirty="0">
                <a:solidFill>
                  <a:schemeClr val="accent2">
                    <a:lumMod val="60000"/>
                    <a:lumOff val="40000"/>
                  </a:schemeClr>
                </a:solidFill>
              </a:rPr>
              <a:t>。</a:t>
            </a:r>
            <a:endParaRPr lang="en-US" altLang="zh-CN" sz="1700" dirty="0">
              <a:solidFill>
                <a:schemeClr val="accent2">
                  <a:lumMod val="60000"/>
                  <a:lumOff val="40000"/>
                </a:schemeClr>
              </a:solidFill>
            </a:endParaRP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1563638"/>
            <a:ext cx="4680520" cy="2156267"/>
          </a:xfrm>
          <a:prstGeom prst="rect">
            <a:avLst/>
          </a:prstGeom>
        </p:spPr>
      </p:pic>
    </p:spTree>
    <p:extLst>
      <p:ext uri="{BB962C8B-B14F-4D97-AF65-F5344CB8AC3E}">
        <p14:creationId xmlns:p14="http://schemas.microsoft.com/office/powerpoint/2010/main" val="384719187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89" y="1635646"/>
            <a:ext cx="3002540" cy="176799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1635646"/>
            <a:ext cx="2674852" cy="1760373"/>
          </a:xfrm>
          <a:prstGeom prst="rect">
            <a:avLst/>
          </a:prstGeom>
        </p:spPr>
      </p:pic>
      <p:sp>
        <p:nvSpPr>
          <p:cNvPr id="4" name="文本框 3">
            <a:extLst>
              <a:ext uri="{FF2B5EF4-FFF2-40B4-BE49-F238E27FC236}">
                <a16:creationId xmlns="" xmlns:a16="http://schemas.microsoft.com/office/drawing/2014/main" id="{1B16FF48-D8BD-42E9-B6FC-8AB7FD954C3F}"/>
              </a:ext>
            </a:extLst>
          </p:cNvPr>
          <p:cNvSpPr txBox="1"/>
          <p:nvPr/>
        </p:nvSpPr>
        <p:spPr>
          <a:xfrm>
            <a:off x="251520" y="483518"/>
            <a:ext cx="4323425" cy="400110"/>
          </a:xfrm>
          <a:prstGeom prst="rect">
            <a:avLst/>
          </a:prstGeom>
          <a:noFill/>
        </p:spPr>
        <p:txBody>
          <a:bodyPr wrap="square" rtlCol="0">
            <a:spAutoFit/>
          </a:bodyPr>
          <a:lstStyle/>
          <a:p>
            <a:r>
              <a:rPr lang="zh-CN" altLang="en-US" sz="2000" dirty="0" smtClean="0"/>
              <a:t>最终使用的卷积神经网络结构</a:t>
            </a:r>
            <a:endParaRPr lang="zh-CN" altLang="en-US" sz="2000"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208" y="1628026"/>
            <a:ext cx="1973751" cy="1745131"/>
          </a:xfrm>
          <a:prstGeom prst="rect">
            <a:avLst/>
          </a:prstGeom>
        </p:spPr>
      </p:pic>
    </p:spTree>
    <p:extLst>
      <p:ext uri="{BB962C8B-B14F-4D97-AF65-F5344CB8AC3E}">
        <p14:creationId xmlns:p14="http://schemas.microsoft.com/office/powerpoint/2010/main" val="34908220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19"/>
          <p:cNvSpPr txBox="1"/>
          <p:nvPr/>
        </p:nvSpPr>
        <p:spPr>
          <a:xfrm>
            <a:off x="611560" y="195486"/>
            <a:ext cx="3204723" cy="369332"/>
          </a:xfrm>
          <a:prstGeom prst="rect">
            <a:avLst/>
          </a:prstGeom>
          <a:noFill/>
        </p:spPr>
        <p:txBody>
          <a:bodyPr wrap="none" rtlCol="0">
            <a:spAutoFit/>
          </a:bodyPr>
          <a:lstStyle/>
          <a:p>
            <a:pPr defTabSz="457200"/>
            <a:r>
              <a:rPr lang="en-US" altLang="zh-CN" b="1" cap="all" dirty="0">
                <a:ln w="3175" cmpd="sng">
                  <a:noFill/>
                </a:ln>
              </a:rPr>
              <a:t>3. </a:t>
            </a:r>
            <a:r>
              <a:rPr lang="zh-CN" altLang="en-US" b="1" cap="all" dirty="0">
                <a:ln w="3175" cmpd="sng">
                  <a:noFill/>
                </a:ln>
              </a:rPr>
              <a:t>优化器的选择与代价函数：</a:t>
            </a:r>
            <a:endParaRPr lang="en-US" altLang="zh-CN" b="1" cap="all" dirty="0">
              <a:ln w="3175" cmpd="sng">
                <a:noFill/>
              </a:ln>
            </a:endParaRPr>
          </a:p>
        </p:txBody>
      </p:sp>
      <p:sp>
        <p:nvSpPr>
          <p:cNvPr id="51" name="文本框 50">
            <a:extLst>
              <a:ext uri="{FF2B5EF4-FFF2-40B4-BE49-F238E27FC236}">
                <a16:creationId xmlns:a16="http://schemas.microsoft.com/office/drawing/2014/main" xmlns="" id="{AAF8B3FE-664D-45D0-BAA8-FA35CAE54B67}"/>
              </a:ext>
            </a:extLst>
          </p:cNvPr>
          <p:cNvSpPr txBox="1"/>
          <p:nvPr/>
        </p:nvSpPr>
        <p:spPr>
          <a:xfrm>
            <a:off x="305709" y="754730"/>
            <a:ext cx="3816424" cy="3831818"/>
          </a:xfrm>
          <a:prstGeom prst="rect">
            <a:avLst/>
          </a:prstGeom>
          <a:noFill/>
        </p:spPr>
        <p:txBody>
          <a:bodyPr wrap="square" rtlCol="0">
            <a:spAutoFit/>
          </a:bodyPr>
          <a:lstStyle/>
          <a:p>
            <a:pPr>
              <a:lnSpc>
                <a:spcPct val="150000"/>
              </a:lnSpc>
            </a:pPr>
            <a:r>
              <a:rPr lang="zh-CN" altLang="en-US" dirty="0"/>
              <a:t>从右图可以看出，</a:t>
            </a:r>
            <a:r>
              <a:rPr lang="en-US" altLang="zh-CN" dirty="0"/>
              <a:t>Adam</a:t>
            </a:r>
            <a:r>
              <a:rPr lang="zh-CN" altLang="en-US" dirty="0"/>
              <a:t>优化器的收敛效果</a:t>
            </a:r>
            <a:r>
              <a:rPr lang="zh-CN" altLang="en-US" dirty="0" smtClean="0"/>
              <a:t>最好</a:t>
            </a:r>
            <a:r>
              <a:rPr lang="zh-CN" altLang="en-US" dirty="0" smtClean="0"/>
              <a:t>。</a:t>
            </a:r>
            <a:endParaRPr lang="en-US" altLang="zh-CN" dirty="0" smtClean="0"/>
          </a:p>
          <a:p>
            <a:pPr>
              <a:lnSpc>
                <a:spcPct val="150000"/>
              </a:lnSpc>
            </a:pPr>
            <a:endParaRPr lang="en-US" altLang="zh-CN" dirty="0" smtClean="0"/>
          </a:p>
          <a:p>
            <a:pPr>
              <a:lnSpc>
                <a:spcPct val="150000"/>
              </a:lnSpc>
            </a:pPr>
            <a:r>
              <a:rPr lang="zh-CN" altLang="en-US" dirty="0"/>
              <a:t>常用的代价函数一般有两种，对于回归问题，常用的损失函数是均方误差</a:t>
            </a:r>
            <a:r>
              <a:rPr lang="en-US" altLang="zh-CN" dirty="0"/>
              <a:t>( MSE</a:t>
            </a:r>
            <a:r>
              <a:rPr lang="zh-CN" altLang="en-US" dirty="0"/>
              <a:t>，</a:t>
            </a:r>
            <a:r>
              <a:rPr lang="en-US" altLang="zh-CN" dirty="0"/>
              <a:t>mean squared error )</a:t>
            </a:r>
            <a:r>
              <a:rPr lang="zh-CN" altLang="en-US" dirty="0"/>
              <a:t>。分类问题常用的损失函数为交叉熵</a:t>
            </a:r>
            <a:r>
              <a:rPr lang="en-US" altLang="zh-CN" dirty="0"/>
              <a:t>( Cross Entropy Loss)</a:t>
            </a:r>
            <a:r>
              <a:rPr lang="zh-CN" altLang="en-US" dirty="0"/>
              <a:t>。</a:t>
            </a:r>
          </a:p>
          <a:p>
            <a:pPr>
              <a:lnSpc>
                <a:spcPct val="150000"/>
              </a:lnSpc>
            </a:pPr>
            <a:endParaRPr lang="zh-CN" altLang="en-US" dirty="0"/>
          </a:p>
        </p:txBody>
      </p:sp>
      <p:pic>
        <p:nvPicPr>
          <p:cNvPr id="52" name="图片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591894"/>
            <a:ext cx="4548652" cy="3994654"/>
          </a:xfrm>
          <a:prstGeom prst="rect">
            <a:avLst/>
          </a:prstGeom>
        </p:spPr>
      </p:pic>
    </p:spTree>
    <p:extLst>
      <p:ext uri="{BB962C8B-B14F-4D97-AF65-F5344CB8AC3E}">
        <p14:creationId xmlns:p14="http://schemas.microsoft.com/office/powerpoint/2010/main" val="213296817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randombar(horizontal)">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19"/>
          <p:cNvSpPr txBox="1"/>
          <p:nvPr/>
        </p:nvSpPr>
        <p:spPr>
          <a:xfrm>
            <a:off x="609695" y="195486"/>
            <a:ext cx="1577676" cy="369332"/>
          </a:xfrm>
          <a:prstGeom prst="rect">
            <a:avLst/>
          </a:prstGeom>
          <a:noFill/>
        </p:spPr>
        <p:txBody>
          <a:bodyPr wrap="none" rtlCol="0">
            <a:spAutoFit/>
          </a:bodyPr>
          <a:lstStyle/>
          <a:p>
            <a:r>
              <a:rPr lang="en-US" altLang="zh-CN" b="1" dirty="0" smtClean="0"/>
              <a:t>4. </a:t>
            </a:r>
            <a:r>
              <a:rPr lang="zh-CN" altLang="en-US" b="1" dirty="0" smtClean="0"/>
              <a:t>训练</a:t>
            </a:r>
            <a:r>
              <a:rPr lang="zh-CN" altLang="en-US" b="1" dirty="0"/>
              <a:t>与调参</a:t>
            </a:r>
            <a:endParaRPr lang="zh-CN" altLang="en-US" b="1"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04" y="564818"/>
            <a:ext cx="5214579" cy="4104456"/>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1131590"/>
            <a:ext cx="2296254" cy="2520280"/>
          </a:xfrm>
          <a:prstGeom prst="rect">
            <a:avLst/>
          </a:prstGeom>
        </p:spPr>
      </p:pic>
    </p:spTree>
    <p:extLst>
      <p:ext uri="{BB962C8B-B14F-4D97-AF65-F5344CB8AC3E}">
        <p14:creationId xmlns:p14="http://schemas.microsoft.com/office/powerpoint/2010/main" val="4696692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19"/>
          <p:cNvSpPr txBox="1"/>
          <p:nvPr/>
        </p:nvSpPr>
        <p:spPr>
          <a:xfrm>
            <a:off x="563503" y="195486"/>
            <a:ext cx="2509020" cy="369332"/>
          </a:xfrm>
          <a:prstGeom prst="rect">
            <a:avLst/>
          </a:prstGeom>
          <a:noFill/>
        </p:spPr>
        <p:txBody>
          <a:bodyPr wrap="none" rtlCol="0">
            <a:spAutoFit/>
          </a:bodyPr>
          <a:lstStyle/>
          <a:p>
            <a:r>
              <a:rPr lang="zh-CN" altLang="en-US" b="1" dirty="0"/>
              <a:t>实验结果与排名情况：</a:t>
            </a:r>
            <a:endParaRPr lang="zh-CN" altLang="en-US" b="1" dirty="0">
              <a:solidFill>
                <a:srgbClr val="13436C"/>
              </a:solidFill>
              <a:latin typeface="微软雅黑" pitchFamily="34" charset="-122"/>
              <a:ea typeface="微软雅黑" pitchFamily="34" charset="-122"/>
            </a:endParaRPr>
          </a:p>
        </p:txBody>
      </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564818"/>
            <a:ext cx="6768752" cy="4174654"/>
          </a:xfrm>
          <a:prstGeom prst="rect">
            <a:avLst/>
          </a:prstGeom>
        </p:spPr>
      </p:pic>
    </p:spTree>
    <p:extLst>
      <p:ext uri="{BB962C8B-B14F-4D97-AF65-F5344CB8AC3E}">
        <p14:creationId xmlns:p14="http://schemas.microsoft.com/office/powerpoint/2010/main" val="323444099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40"/>
          <p:cNvSpPr txBox="1"/>
          <p:nvPr/>
        </p:nvSpPr>
        <p:spPr>
          <a:xfrm>
            <a:off x="5652120" y="2067694"/>
            <a:ext cx="1296144" cy="170284"/>
          </a:xfrm>
          <a:prstGeom prst="rect">
            <a:avLst/>
          </a:prstGeom>
          <a:noFill/>
        </p:spPr>
        <p:txBody>
          <a:bodyPr wrap="none" lIns="0" tIns="0" rIns="0" bIns="0" anchor="ctr" anchorCtr="0">
            <a:normAutofit fontScale="77500" lnSpcReduction="20000"/>
          </a:bodyPr>
          <a:lstStyle/>
          <a:p>
            <a:r>
              <a:rPr lang="en-US" altLang="zh-CN" sz="1600" b="1" dirty="0">
                <a:solidFill>
                  <a:schemeClr val="bg1"/>
                </a:solidFill>
              </a:rPr>
              <a:t>1-1 </a:t>
            </a:r>
            <a:r>
              <a:rPr lang="zh-CN" altLang="en-US" sz="1600" b="1" dirty="0">
                <a:solidFill>
                  <a:schemeClr val="bg1"/>
                </a:solidFill>
              </a:rPr>
              <a:t>选题背景</a:t>
            </a:r>
          </a:p>
        </p:txBody>
      </p:sp>
      <p:sp>
        <p:nvSpPr>
          <p:cNvPr id="24" name="TextBox 40"/>
          <p:cNvSpPr txBox="1"/>
          <p:nvPr/>
        </p:nvSpPr>
        <p:spPr>
          <a:xfrm>
            <a:off x="5652120" y="2319362"/>
            <a:ext cx="1296144" cy="170284"/>
          </a:xfrm>
          <a:prstGeom prst="rect">
            <a:avLst/>
          </a:prstGeom>
          <a:noFill/>
        </p:spPr>
        <p:txBody>
          <a:bodyPr wrap="none" lIns="0" tIns="0" rIns="0" bIns="0" anchor="ctr" anchorCtr="0">
            <a:normAutofit fontScale="77500" lnSpcReduction="20000"/>
          </a:bodyPr>
          <a:lstStyle/>
          <a:p>
            <a:r>
              <a:rPr lang="en-US" altLang="zh-CN" sz="1600" b="1" dirty="0">
                <a:solidFill>
                  <a:schemeClr val="bg1"/>
                </a:solidFill>
              </a:rPr>
              <a:t>1-2 </a:t>
            </a:r>
            <a:r>
              <a:rPr lang="zh-CN" altLang="en-US" sz="1600" b="1" dirty="0">
                <a:solidFill>
                  <a:schemeClr val="bg1"/>
                </a:solidFill>
              </a:rPr>
              <a:t>研究意义</a:t>
            </a:r>
          </a:p>
        </p:txBody>
      </p:sp>
      <p:sp>
        <p:nvSpPr>
          <p:cNvPr id="25" name="TextBox 40"/>
          <p:cNvSpPr txBox="1"/>
          <p:nvPr/>
        </p:nvSpPr>
        <p:spPr>
          <a:xfrm>
            <a:off x="5652120" y="2571030"/>
            <a:ext cx="1296144" cy="170284"/>
          </a:xfrm>
          <a:prstGeom prst="rect">
            <a:avLst/>
          </a:prstGeom>
          <a:noFill/>
        </p:spPr>
        <p:txBody>
          <a:bodyPr wrap="none" lIns="0" tIns="0" rIns="0" bIns="0" anchor="ctr" anchorCtr="0">
            <a:normAutofit fontScale="77500" lnSpcReduction="20000"/>
          </a:bodyPr>
          <a:lstStyle/>
          <a:p>
            <a:r>
              <a:rPr lang="en-US" altLang="zh-CN" sz="1600" b="1" dirty="0">
                <a:solidFill>
                  <a:schemeClr val="bg1"/>
                </a:solidFill>
              </a:rPr>
              <a:t>1-3 </a:t>
            </a:r>
            <a:r>
              <a:rPr lang="zh-CN" altLang="en-US" sz="1600" b="1" dirty="0">
                <a:solidFill>
                  <a:schemeClr val="bg1"/>
                </a:solidFill>
              </a:rPr>
              <a:t>理论基础</a:t>
            </a:r>
          </a:p>
        </p:txBody>
      </p:sp>
      <p:sp>
        <p:nvSpPr>
          <p:cNvPr id="26" name="TextBox 40"/>
          <p:cNvSpPr txBox="1"/>
          <p:nvPr/>
        </p:nvSpPr>
        <p:spPr>
          <a:xfrm>
            <a:off x="5652120" y="2822698"/>
            <a:ext cx="1296144" cy="170284"/>
          </a:xfrm>
          <a:prstGeom prst="rect">
            <a:avLst/>
          </a:prstGeom>
          <a:noFill/>
        </p:spPr>
        <p:txBody>
          <a:bodyPr wrap="none" lIns="0" tIns="0" rIns="0" bIns="0" anchor="ctr" anchorCtr="0">
            <a:normAutofit fontScale="77500" lnSpcReduction="20000"/>
          </a:bodyPr>
          <a:lstStyle/>
          <a:p>
            <a:r>
              <a:rPr lang="en-US" altLang="zh-CN" sz="1600" b="1" dirty="0">
                <a:solidFill>
                  <a:schemeClr val="bg1"/>
                </a:solidFill>
              </a:rPr>
              <a:t>1-4 </a:t>
            </a:r>
            <a:r>
              <a:rPr lang="zh-CN" altLang="en-US" sz="1600" b="1" dirty="0">
                <a:solidFill>
                  <a:schemeClr val="bg1"/>
                </a:solidFill>
              </a:rPr>
              <a:t>贡献创新</a:t>
            </a:r>
          </a:p>
        </p:txBody>
      </p:sp>
      <p:sp>
        <p:nvSpPr>
          <p:cNvPr id="27" name="TextBox 40"/>
          <p:cNvSpPr txBox="1"/>
          <p:nvPr/>
        </p:nvSpPr>
        <p:spPr>
          <a:xfrm>
            <a:off x="3995936" y="2199296"/>
            <a:ext cx="1102622" cy="708544"/>
          </a:xfrm>
          <a:prstGeom prst="rect">
            <a:avLst/>
          </a:prstGeom>
          <a:noFill/>
        </p:spPr>
        <p:txBody>
          <a:bodyPr wrap="none" lIns="0" tIns="0" rIns="0" bIns="0" anchor="ctr" anchorCtr="0">
            <a:normAutofit/>
          </a:bodyPr>
          <a:lstStyle/>
          <a:p>
            <a:r>
              <a:rPr lang="zh-CN" altLang="en-US" sz="4000" b="1" dirty="0">
                <a:solidFill>
                  <a:schemeClr val="bg1"/>
                </a:solidFill>
              </a:rPr>
              <a:t>绪论</a:t>
            </a:r>
          </a:p>
        </p:txBody>
      </p:sp>
      <p:sp>
        <p:nvSpPr>
          <p:cNvPr id="9" name="标题 1">
            <a:extLst>
              <a:ext uri="{FF2B5EF4-FFF2-40B4-BE49-F238E27FC236}">
                <a16:creationId xmlns="" xmlns:a16="http://schemas.microsoft.com/office/drawing/2014/main" id="{525CB98F-302E-4CB1-892A-8B13E8F4E298}"/>
              </a:ext>
            </a:extLst>
          </p:cNvPr>
          <p:cNvSpPr>
            <a:spLocks noGrp="1"/>
          </p:cNvSpPr>
          <p:nvPr>
            <p:ph type="title"/>
          </p:nvPr>
        </p:nvSpPr>
        <p:spPr>
          <a:xfrm>
            <a:off x="0" y="1"/>
            <a:ext cx="3024336" cy="483518"/>
          </a:xfrm>
        </p:spPr>
        <p:txBody>
          <a:bodyPr>
            <a:normAutofit fontScale="90000"/>
          </a:bodyPr>
          <a:lstStyle/>
          <a:p>
            <a:r>
              <a:rPr lang="zh-CN" altLang="en-US" sz="2800" b="1" dirty="0" smtClean="0"/>
              <a:t>题目来源与内容</a:t>
            </a:r>
            <a:endParaRPr lang="zh-CN" altLang="en-US" sz="2800" b="1"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789" y="483519"/>
            <a:ext cx="6924915" cy="4371950"/>
          </a:xfrm>
          <a:prstGeom prst="rect">
            <a:avLst/>
          </a:prstGeom>
        </p:spPr>
      </p:pic>
    </p:spTree>
    <p:extLst>
      <p:ext uri="{BB962C8B-B14F-4D97-AF65-F5344CB8AC3E}">
        <p14:creationId xmlns:p14="http://schemas.microsoft.com/office/powerpoint/2010/main" val="263910229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5" grpId="0"/>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9"/>
            <a:ext cx="1639094" cy="496911"/>
          </a:xfrm>
        </p:spPr>
        <p:txBody>
          <a:bodyPr/>
          <a:lstStyle/>
          <a:p>
            <a:r>
              <a:rPr lang="zh-CN" altLang="en-US" sz="2800" b="1" dirty="0"/>
              <a:t>题目数据</a:t>
            </a:r>
            <a:endParaRPr lang="zh-CN" altLang="en-US" sz="2800"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8197" y="987574"/>
            <a:ext cx="6480720" cy="3879613"/>
          </a:xfrm>
          <a:prstGeom prst="rect">
            <a:avLst/>
          </a:prstGeom>
        </p:spPr>
      </p:pic>
    </p:spTree>
    <p:extLst>
      <p:ext uri="{BB962C8B-B14F-4D97-AF65-F5344CB8AC3E}">
        <p14:creationId xmlns:p14="http://schemas.microsoft.com/office/powerpoint/2010/main" val="30532152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699542"/>
            <a:ext cx="5832648" cy="4009612"/>
          </a:xfrm>
          <a:prstGeom prst="rect">
            <a:avLst/>
          </a:prstGeom>
        </p:spPr>
      </p:pic>
    </p:spTree>
    <p:extLst>
      <p:ext uri="{BB962C8B-B14F-4D97-AF65-F5344CB8AC3E}">
        <p14:creationId xmlns:p14="http://schemas.microsoft.com/office/powerpoint/2010/main" val="20551391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179512" y="169177"/>
            <a:ext cx="2075687" cy="542544"/>
          </a:xfrm>
          <a:prstGeom prst="rect">
            <a:avLst/>
          </a:prstGeom>
        </p:spPr>
        <p:txBody>
          <a:bodyPr>
            <a:normAutofit fontScale="825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r>
              <a:rPr lang="zh-CN" altLang="en-US" b="1" smtClean="0"/>
              <a:t>求解思路</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843558"/>
            <a:ext cx="7925487" cy="3932261"/>
          </a:xfrm>
          <a:prstGeom prst="rect">
            <a:avLst/>
          </a:prstGeom>
        </p:spPr>
      </p:pic>
    </p:spTree>
    <p:extLst>
      <p:ext uri="{BB962C8B-B14F-4D97-AF65-F5344CB8AC3E}">
        <p14:creationId xmlns:p14="http://schemas.microsoft.com/office/powerpoint/2010/main" val="141216080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2C02F724-D0DC-4F9D-A28B-C0A6F2F5269B}"/>
              </a:ext>
            </a:extLst>
          </p:cNvPr>
          <p:cNvSpPr>
            <a:spLocks noGrp="1"/>
          </p:cNvSpPr>
          <p:nvPr>
            <p:ph type="title"/>
          </p:nvPr>
        </p:nvSpPr>
        <p:spPr>
          <a:xfrm>
            <a:off x="395536" y="267494"/>
            <a:ext cx="1999134" cy="496912"/>
          </a:xfrm>
        </p:spPr>
        <p:txBody>
          <a:bodyPr>
            <a:normAutofit fontScale="90000"/>
          </a:bodyPr>
          <a:lstStyle/>
          <a:p>
            <a:r>
              <a:rPr lang="en-US" altLang="zh-CN" sz="2800" b="1" dirty="0"/>
              <a:t>1</a:t>
            </a:r>
            <a:r>
              <a:rPr lang="en-US" altLang="zh-CN" sz="2800" b="1" dirty="0" smtClean="0"/>
              <a:t>.</a:t>
            </a:r>
            <a:r>
              <a:rPr lang="zh-CN" altLang="en-US" sz="2800" b="1" dirty="0" smtClean="0"/>
              <a:t>特征</a:t>
            </a:r>
            <a:r>
              <a:rPr lang="zh-CN" altLang="en-US" sz="2800" b="1" dirty="0"/>
              <a:t>工程</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764406"/>
            <a:ext cx="5031087" cy="3869650"/>
          </a:xfrm>
          <a:prstGeom prst="rect">
            <a:avLst/>
          </a:prstGeom>
        </p:spPr>
      </p:pic>
      <p:sp>
        <p:nvSpPr>
          <p:cNvPr id="5" name="标题 1">
            <a:extLst>
              <a:ext uri="{FF2B5EF4-FFF2-40B4-BE49-F238E27FC236}">
                <a16:creationId xmlns="" xmlns:a16="http://schemas.microsoft.com/office/drawing/2014/main" id="{2C02F724-D0DC-4F9D-A28B-C0A6F2F5269B}"/>
              </a:ext>
            </a:extLst>
          </p:cNvPr>
          <p:cNvSpPr txBox="1">
            <a:spLocks/>
          </p:cNvSpPr>
          <p:nvPr/>
        </p:nvSpPr>
        <p:spPr>
          <a:xfrm>
            <a:off x="395536" y="1583106"/>
            <a:ext cx="3168352" cy="2716835"/>
          </a:xfrm>
          <a:prstGeom prst="rect">
            <a:avLst/>
          </a:prstGeom>
        </p:spPr>
        <p:txBody>
          <a:bodyPr>
            <a:normAutofit fontScale="625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a:lnSpc>
                <a:spcPct val="170000"/>
              </a:lnSpc>
            </a:pPr>
            <a:r>
              <a:rPr lang="en-US" altLang="zh-CN" sz="2600" dirty="0">
                <a:solidFill>
                  <a:srgbClr val="FF0000"/>
                </a:solidFill>
                <a:latin typeface="+mn-lt"/>
                <a:ea typeface="+mn-ea"/>
                <a:cs typeface="+mn-cs"/>
              </a:rPr>
              <a:t>1.</a:t>
            </a:r>
            <a:r>
              <a:rPr lang="zh-CN" altLang="en-US" sz="2600" dirty="0">
                <a:solidFill>
                  <a:srgbClr val="FF0000"/>
                </a:solidFill>
                <a:latin typeface="+mn-lt"/>
                <a:ea typeface="+mn-ea"/>
                <a:cs typeface="+mn-cs"/>
              </a:rPr>
              <a:t>深度学习与传统模式识别方法的最大不同在于它是从大数据中自动学习特征，而非采用手工设计的特征。</a:t>
            </a:r>
            <a:endParaRPr lang="en-US" altLang="zh-CN" sz="2600" dirty="0">
              <a:solidFill>
                <a:srgbClr val="FF0000"/>
              </a:solidFill>
              <a:latin typeface="+mn-lt"/>
              <a:ea typeface="+mn-ea"/>
              <a:cs typeface="+mn-cs"/>
            </a:endParaRPr>
          </a:p>
          <a:p>
            <a:pPr algn="l">
              <a:lnSpc>
                <a:spcPct val="170000"/>
              </a:lnSpc>
            </a:pPr>
            <a:r>
              <a:rPr lang="en-US" altLang="zh-CN" sz="2600" dirty="0">
                <a:solidFill>
                  <a:srgbClr val="FF0000"/>
                </a:solidFill>
                <a:latin typeface="+mn-lt"/>
                <a:ea typeface="+mn-ea"/>
                <a:cs typeface="+mn-cs"/>
              </a:rPr>
              <a:t>2.</a:t>
            </a:r>
            <a:r>
              <a:rPr lang="zh-CN" altLang="en-US" sz="2600" dirty="0">
                <a:solidFill>
                  <a:srgbClr val="FF0000"/>
                </a:solidFill>
                <a:latin typeface="+mn-lt"/>
                <a:ea typeface="+mn-ea"/>
                <a:cs typeface="+mn-cs"/>
              </a:rPr>
              <a:t>深度学习只是能自动对输入的低阶特征进行组合、变换，得到高阶特征。</a:t>
            </a:r>
            <a:endParaRPr lang="en-US" altLang="zh-CN" sz="2600" dirty="0">
              <a:solidFill>
                <a:srgbClr val="FF0000"/>
              </a:solidFill>
              <a:latin typeface="+mn-lt"/>
              <a:ea typeface="+mn-ea"/>
              <a:cs typeface="+mn-cs"/>
            </a:endParaRPr>
          </a:p>
          <a:p>
            <a:pPr>
              <a:lnSpc>
                <a:spcPct val="150000"/>
              </a:lnSpc>
            </a:pPr>
            <a:endParaRPr lang="en-US" altLang="zh-CN" sz="2800" dirty="0">
              <a:solidFill>
                <a:srgbClr val="FF0000"/>
              </a:solidFill>
            </a:endParaRPr>
          </a:p>
        </p:txBody>
      </p:sp>
    </p:spTree>
    <p:extLst>
      <p:ext uri="{BB962C8B-B14F-4D97-AF65-F5344CB8AC3E}">
        <p14:creationId xmlns:p14="http://schemas.microsoft.com/office/powerpoint/2010/main" val="181098646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 xmlns:a16="http://schemas.microsoft.com/office/drawing/2014/main" id="{77223857-A219-4636-AC51-A5E7796BCD36}"/>
              </a:ext>
            </a:extLst>
          </p:cNvPr>
          <p:cNvSpPr txBox="1">
            <a:spLocks/>
          </p:cNvSpPr>
          <p:nvPr/>
        </p:nvSpPr>
        <p:spPr>
          <a:xfrm>
            <a:off x="472468" y="380282"/>
            <a:ext cx="5571716" cy="727969"/>
          </a:xfrm>
          <a:prstGeom prst="rect">
            <a:avLst/>
          </a:prstGeom>
        </p:spPr>
        <p:txBody>
          <a:bodyPr>
            <a:normAutofit fontScale="975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r>
              <a:rPr lang="en-US" altLang="zh-CN" sz="2800" b="1" smtClean="0"/>
              <a:t>1.1 </a:t>
            </a:r>
            <a:r>
              <a:rPr lang="zh-CN" altLang="en-US" sz="2800" b="1" smtClean="0"/>
              <a:t>数据预处理（也可以数据输入层）</a:t>
            </a:r>
            <a:endParaRPr lang="zh-CN" altLang="en-US" sz="2800" b="1" dirty="0"/>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355726"/>
            <a:ext cx="6944761" cy="2701981"/>
          </a:xfrm>
          <a:prstGeom prst="rect">
            <a:avLst/>
          </a:prstGeom>
        </p:spPr>
      </p:pic>
      <p:sp>
        <p:nvSpPr>
          <p:cNvPr id="23" name="文本框 22">
            <a:extLst>
              <a:ext uri="{FF2B5EF4-FFF2-40B4-BE49-F238E27FC236}">
                <a16:creationId xmlns="" xmlns:a16="http://schemas.microsoft.com/office/drawing/2014/main" id="{BCE8B987-2F57-490F-8C94-DB978A4A24E0}"/>
              </a:ext>
            </a:extLst>
          </p:cNvPr>
          <p:cNvSpPr txBox="1"/>
          <p:nvPr/>
        </p:nvSpPr>
        <p:spPr>
          <a:xfrm>
            <a:off x="706032" y="1108251"/>
            <a:ext cx="7826408" cy="1077218"/>
          </a:xfrm>
          <a:prstGeom prst="rect">
            <a:avLst/>
          </a:prstGeom>
          <a:noFill/>
        </p:spPr>
        <p:txBody>
          <a:bodyPr wrap="square" rtlCol="0">
            <a:spAutoFit/>
          </a:bodyPr>
          <a:lstStyle/>
          <a:p>
            <a:pPr marL="457200" indent="-457200">
              <a:lnSpc>
                <a:spcPct val="150000"/>
              </a:lnSpc>
              <a:buAutoNum type="arabicPeriod"/>
            </a:pPr>
            <a:r>
              <a:rPr lang="zh-CN" altLang="en-US" sz="1600" dirty="0" smtClean="0">
                <a:latin typeface="+mn-ea"/>
                <a:ea typeface="+mn-ea"/>
              </a:rPr>
              <a:t>与</a:t>
            </a:r>
            <a:r>
              <a:rPr lang="zh-CN" altLang="en-US" sz="1600" dirty="0">
                <a:latin typeface="+mn-ea"/>
                <a:ea typeface="+mn-ea"/>
              </a:rPr>
              <a:t>传统神经网络</a:t>
            </a:r>
            <a:r>
              <a:rPr lang="en-US" altLang="zh-CN" sz="1600" dirty="0">
                <a:latin typeface="+mn-ea"/>
                <a:ea typeface="+mn-ea"/>
              </a:rPr>
              <a:t>/</a:t>
            </a:r>
            <a:r>
              <a:rPr lang="zh-CN" altLang="en-US" sz="1600" dirty="0">
                <a:latin typeface="+mn-ea"/>
                <a:ea typeface="+mn-ea"/>
              </a:rPr>
              <a:t>机器学习一样，模型需要输入的进行预处理操作，常见的输入层中预处理方式有</a:t>
            </a:r>
            <a:r>
              <a:rPr lang="zh-CN" altLang="en-US" sz="1600" dirty="0" smtClean="0">
                <a:latin typeface="+mn-ea"/>
                <a:ea typeface="+mn-ea"/>
              </a:rPr>
              <a:t>：</a:t>
            </a:r>
            <a:r>
              <a:rPr lang="zh-CN" altLang="en-US" sz="1600" dirty="0"/>
              <a:t>去</a:t>
            </a:r>
            <a:r>
              <a:rPr lang="zh-CN" altLang="en-US" sz="1600" dirty="0" smtClean="0"/>
              <a:t>均值，归一化，</a:t>
            </a:r>
            <a:r>
              <a:rPr lang="en-US" altLang="zh-CN" sz="1600" dirty="0"/>
              <a:t> PCA/</a:t>
            </a:r>
            <a:r>
              <a:rPr lang="zh-CN" altLang="en-US" sz="1600" dirty="0" smtClean="0"/>
              <a:t>白化等。</a:t>
            </a:r>
            <a:endParaRPr lang="zh-CN" altLang="en-US" sz="1600" dirty="0"/>
          </a:p>
          <a:p>
            <a:r>
              <a:rPr lang="en-US" altLang="zh-CN" sz="1600" dirty="0" smtClean="0"/>
              <a:t>	</a:t>
            </a:r>
            <a:r>
              <a:rPr lang="zh-CN" altLang="en-US" sz="1600" dirty="0" smtClean="0"/>
              <a:t>去</a:t>
            </a:r>
            <a:r>
              <a:rPr lang="zh-CN" altLang="en-US" sz="1600" dirty="0"/>
              <a:t>均值与归一化效果图</a:t>
            </a:r>
            <a:r>
              <a:rPr lang="zh-CN" altLang="en-US" sz="1600" dirty="0" smtClean="0"/>
              <a:t>：</a:t>
            </a:r>
            <a:endParaRPr lang="zh-CN" altLang="en-US" sz="1600" dirty="0"/>
          </a:p>
        </p:txBody>
      </p:sp>
    </p:spTree>
    <p:extLst>
      <p:ext uri="{BB962C8B-B14F-4D97-AF65-F5344CB8AC3E}">
        <p14:creationId xmlns:p14="http://schemas.microsoft.com/office/powerpoint/2010/main" val="207539218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1851670"/>
            <a:ext cx="7128792" cy="2874763"/>
          </a:xfrm>
          <a:prstGeom prst="rect">
            <a:avLst/>
          </a:prstGeom>
        </p:spPr>
      </p:pic>
      <p:sp>
        <p:nvSpPr>
          <p:cNvPr id="19" name="文本框 18">
            <a:extLst>
              <a:ext uri="{FF2B5EF4-FFF2-40B4-BE49-F238E27FC236}">
                <a16:creationId xmlns="" xmlns:a16="http://schemas.microsoft.com/office/drawing/2014/main" id="{BCE8B987-2F57-490F-8C94-DB978A4A24E0}"/>
              </a:ext>
            </a:extLst>
          </p:cNvPr>
          <p:cNvSpPr txBox="1"/>
          <p:nvPr/>
        </p:nvSpPr>
        <p:spPr>
          <a:xfrm>
            <a:off x="1115616" y="843558"/>
            <a:ext cx="6098216" cy="419474"/>
          </a:xfrm>
          <a:prstGeom prst="rect">
            <a:avLst/>
          </a:prstGeom>
          <a:noFill/>
        </p:spPr>
        <p:txBody>
          <a:bodyPr wrap="square" rtlCol="0">
            <a:spAutoFit/>
          </a:bodyPr>
          <a:lstStyle/>
          <a:p>
            <a:pPr>
              <a:lnSpc>
                <a:spcPct val="150000"/>
              </a:lnSpc>
            </a:pPr>
            <a:r>
              <a:rPr lang="zh-CN" altLang="en-US" sz="1600" dirty="0"/>
              <a:t>去相关与白化效果图：</a:t>
            </a:r>
            <a:endParaRPr lang="en-US" altLang="zh-CN" sz="1600" dirty="0" smtClean="0"/>
          </a:p>
        </p:txBody>
      </p:sp>
    </p:spTree>
    <p:extLst>
      <p:ext uri="{BB962C8B-B14F-4D97-AF65-F5344CB8AC3E}">
        <p14:creationId xmlns:p14="http://schemas.microsoft.com/office/powerpoint/2010/main" val="401373342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19"/>
          <p:cNvSpPr txBox="1"/>
          <p:nvPr/>
        </p:nvSpPr>
        <p:spPr>
          <a:xfrm>
            <a:off x="595358" y="195486"/>
            <a:ext cx="7337265" cy="460382"/>
          </a:xfrm>
          <a:prstGeom prst="rect">
            <a:avLst/>
          </a:prstGeom>
          <a:noFill/>
        </p:spPr>
        <p:txBody>
          <a:bodyPr wrap="none" rtlCol="0">
            <a:spAutoFit/>
          </a:bodyPr>
          <a:lstStyle/>
          <a:p>
            <a:pPr>
              <a:lnSpc>
                <a:spcPct val="150000"/>
              </a:lnSpc>
            </a:pPr>
            <a:r>
              <a:rPr lang="en-US" altLang="zh-CN" dirty="0"/>
              <a:t>2. </a:t>
            </a:r>
            <a:r>
              <a:rPr lang="zh-CN" altLang="en-US" dirty="0"/>
              <a:t>测试时，所进行的操作是：转换数据类型，以及归一化，维度变换，</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06" y="843558"/>
            <a:ext cx="7125317" cy="166130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3075806"/>
            <a:ext cx="7102455" cy="838273"/>
          </a:xfrm>
          <a:prstGeom prst="rect">
            <a:avLst/>
          </a:prstGeom>
        </p:spPr>
      </p:pic>
    </p:spTree>
    <p:extLst>
      <p:ext uri="{BB962C8B-B14F-4D97-AF65-F5344CB8AC3E}">
        <p14:creationId xmlns:p14="http://schemas.microsoft.com/office/powerpoint/2010/main" val="9012612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PRESENTATION_TITLE" val="PowerPoint 演示文稿"/>
</p:tagLst>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10.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11.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12.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13.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14.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3.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4.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5.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6.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7.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8.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ppt/theme/themeOverride9.xml><?xml version="1.0" encoding="utf-8"?>
<a:themeOverride xmlns:a="http://schemas.openxmlformats.org/drawingml/2006/main">
  <a:clrScheme name="自定义 2">
    <a:dk1>
      <a:srgbClr val="000000"/>
    </a:dk1>
    <a:lt1>
      <a:srgbClr val="FFFFFF"/>
    </a:lt1>
    <a:dk2>
      <a:srgbClr val="FFFFFF"/>
    </a:dk2>
    <a:lt2>
      <a:srgbClr val="FFFFFF"/>
    </a:lt2>
    <a:accent1>
      <a:srgbClr val="13436C"/>
    </a:accent1>
    <a:accent2>
      <a:srgbClr val="13436C"/>
    </a:accent2>
    <a:accent3>
      <a:srgbClr val="13436C"/>
    </a:accent3>
    <a:accent4>
      <a:srgbClr val="13436C"/>
    </a:accent4>
    <a:accent5>
      <a:srgbClr val="13436C"/>
    </a:accent5>
    <a:accent6>
      <a:srgbClr val="13436C"/>
    </a:accent6>
    <a:hlink>
      <a:srgbClr val="13436C"/>
    </a:hlink>
    <a:folHlink>
      <a:srgbClr val="13436C"/>
    </a:folHlink>
  </a:clrScheme>
</a:themeOverride>
</file>

<file path=docProps/app.xml><?xml version="1.0" encoding="utf-8"?>
<Properties xmlns="http://schemas.openxmlformats.org/officeDocument/2006/extended-properties" xmlns:vt="http://schemas.openxmlformats.org/officeDocument/2006/docPropsVTypes">
  <TotalTime>9151</TotalTime>
  <Words>1743</Words>
  <Application>Microsoft Office PowerPoint</Application>
  <PresentationFormat>全屏显示(16:9)</PresentationFormat>
  <Paragraphs>97</Paragraphs>
  <Slides>18</Slides>
  <Notes>15</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宋体</vt:lpstr>
      <vt:lpstr>微软雅黑</vt:lpstr>
      <vt:lpstr>Arial</vt:lpstr>
      <vt:lpstr>Calibri</vt:lpstr>
      <vt:lpstr>Office 主题​​</vt:lpstr>
      <vt:lpstr>PowerPoint 演示文稿</vt:lpstr>
      <vt:lpstr>题目来源与内容</vt:lpstr>
      <vt:lpstr>题目数据</vt:lpstr>
      <vt:lpstr>PowerPoint 演示文稿</vt:lpstr>
      <vt:lpstr>PowerPoint 演示文稿</vt:lpstr>
      <vt:lpstr>1.特征工程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黄 亭飞</cp:lastModifiedBy>
  <cp:revision>1000</cp:revision>
  <dcterms:created xsi:type="dcterms:W3CDTF">2015-04-24T01:01:13Z</dcterms:created>
  <dcterms:modified xsi:type="dcterms:W3CDTF">2018-11-20T00:46:43Z</dcterms:modified>
</cp:coreProperties>
</file>